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1" r:id="rId2"/>
  </p:sldMasterIdLst>
  <p:notesMasterIdLst>
    <p:notesMasterId r:id="rId14"/>
  </p:notesMasterIdLst>
  <p:sldIdLst>
    <p:sldId id="539" r:id="rId3"/>
    <p:sldId id="537" r:id="rId4"/>
    <p:sldId id="538" r:id="rId5"/>
    <p:sldId id="536" r:id="rId6"/>
    <p:sldId id="535" r:id="rId7"/>
    <p:sldId id="534" r:id="rId8"/>
    <p:sldId id="532" r:id="rId9"/>
    <p:sldId id="540" r:id="rId10"/>
    <p:sldId id="526" r:id="rId11"/>
    <p:sldId id="525" r:id="rId12"/>
    <p:sldId id="52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CB568A-47B7-0E03-9305-BEC6CDD1BEDB}" v="34" dt="2024-01-08T15:06:47.179"/>
    <p1510:client id="{96A73F34-C13F-D818-17EE-9F105B9FDC71}" v="6" dt="2024-01-08T18:15:08.5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ise, Shanna" userId="S::scampise@ecpi.edu::13a02380-2a1a-4688-92e6-727abeb3d5c3" providerId="AD" clId="Web-{5ECB568A-47B7-0E03-9305-BEC6CDD1BEDB}"/>
    <pc:docChg chg="addSld delSld addMainMaster modMainMaster">
      <pc:chgData name="Campise, Shanna" userId="S::scampise@ecpi.edu::13a02380-2a1a-4688-92e6-727abeb3d5c3" providerId="AD" clId="Web-{5ECB568A-47B7-0E03-9305-BEC6CDD1BEDB}" dt="2024-01-08T15:06:47.179" v="55"/>
      <pc:docMkLst>
        <pc:docMk/>
      </pc:docMkLst>
      <pc:sldChg chg="del">
        <pc:chgData name="Campise, Shanna" userId="S::scampise@ecpi.edu::13a02380-2a1a-4688-92e6-727abeb3d5c3" providerId="AD" clId="Web-{5ECB568A-47B7-0E03-9305-BEC6CDD1BEDB}" dt="2024-01-08T15:06:47.179" v="55"/>
        <pc:sldMkLst>
          <pc:docMk/>
          <pc:sldMk cId="109857222" sldId="256"/>
        </pc:sldMkLst>
      </pc:sldChg>
      <pc:sldChg chg="add del">
        <pc:chgData name="Campise, Shanna" userId="S::scampise@ecpi.edu::13a02380-2a1a-4688-92e6-727abeb3d5c3" providerId="AD" clId="Web-{5ECB568A-47B7-0E03-9305-BEC6CDD1BEDB}" dt="2024-01-08T15:06:41.132" v="44"/>
        <pc:sldMkLst>
          <pc:docMk/>
          <pc:sldMk cId="2165278053" sldId="524"/>
        </pc:sldMkLst>
      </pc:sldChg>
      <pc:sldChg chg="add del">
        <pc:chgData name="Campise, Shanna" userId="S::scampise@ecpi.edu::13a02380-2a1a-4688-92e6-727abeb3d5c3" providerId="AD" clId="Web-{5ECB568A-47B7-0E03-9305-BEC6CDD1BEDB}" dt="2024-01-08T15:06:41.195" v="45"/>
        <pc:sldMkLst>
          <pc:docMk/>
          <pc:sldMk cId="2641677303" sldId="525"/>
        </pc:sldMkLst>
      </pc:sldChg>
      <pc:sldChg chg="add del">
        <pc:chgData name="Campise, Shanna" userId="S::scampise@ecpi.edu::13a02380-2a1a-4688-92e6-727abeb3d5c3" providerId="AD" clId="Web-{5ECB568A-47B7-0E03-9305-BEC6CDD1BEDB}" dt="2024-01-08T15:06:41.257" v="46"/>
        <pc:sldMkLst>
          <pc:docMk/>
          <pc:sldMk cId="7448796" sldId="526"/>
        </pc:sldMkLst>
      </pc:sldChg>
      <pc:sldChg chg="add del">
        <pc:chgData name="Campise, Shanna" userId="S::scampise@ecpi.edu::13a02380-2a1a-4688-92e6-727abeb3d5c3" providerId="AD" clId="Web-{5ECB568A-47B7-0E03-9305-BEC6CDD1BEDB}" dt="2024-01-08T15:06:41.601" v="47"/>
        <pc:sldMkLst>
          <pc:docMk/>
          <pc:sldMk cId="1176895536" sldId="531"/>
        </pc:sldMkLst>
      </pc:sldChg>
      <pc:sldChg chg="add del">
        <pc:chgData name="Campise, Shanna" userId="S::scampise@ecpi.edu::13a02380-2a1a-4688-92e6-727abeb3d5c3" providerId="AD" clId="Web-{5ECB568A-47B7-0E03-9305-BEC6CDD1BEDB}" dt="2024-01-08T15:06:41.663" v="48"/>
        <pc:sldMkLst>
          <pc:docMk/>
          <pc:sldMk cId="2687970519" sldId="532"/>
        </pc:sldMkLst>
      </pc:sldChg>
      <pc:sldChg chg="add del">
        <pc:chgData name="Campise, Shanna" userId="S::scampise@ecpi.edu::13a02380-2a1a-4688-92e6-727abeb3d5c3" providerId="AD" clId="Web-{5ECB568A-47B7-0E03-9305-BEC6CDD1BEDB}" dt="2024-01-08T15:06:41.726" v="49"/>
        <pc:sldMkLst>
          <pc:docMk/>
          <pc:sldMk cId="327272537" sldId="534"/>
        </pc:sldMkLst>
      </pc:sldChg>
      <pc:sldChg chg="add del">
        <pc:chgData name="Campise, Shanna" userId="S::scampise@ecpi.edu::13a02380-2a1a-4688-92e6-727abeb3d5c3" providerId="AD" clId="Web-{5ECB568A-47B7-0E03-9305-BEC6CDD1BEDB}" dt="2024-01-08T15:06:41.788" v="50"/>
        <pc:sldMkLst>
          <pc:docMk/>
          <pc:sldMk cId="2934652047" sldId="535"/>
        </pc:sldMkLst>
      </pc:sldChg>
      <pc:sldChg chg="add del">
        <pc:chgData name="Campise, Shanna" userId="S::scampise@ecpi.edu::13a02380-2a1a-4688-92e6-727abeb3d5c3" providerId="AD" clId="Web-{5ECB568A-47B7-0E03-9305-BEC6CDD1BEDB}" dt="2024-01-08T15:06:41.851" v="51"/>
        <pc:sldMkLst>
          <pc:docMk/>
          <pc:sldMk cId="2149118089" sldId="536"/>
        </pc:sldMkLst>
      </pc:sldChg>
      <pc:sldChg chg="add del">
        <pc:chgData name="Campise, Shanna" userId="S::scampise@ecpi.edu::13a02380-2a1a-4688-92e6-727abeb3d5c3" providerId="AD" clId="Web-{5ECB568A-47B7-0E03-9305-BEC6CDD1BEDB}" dt="2024-01-08T15:06:42.023" v="53"/>
        <pc:sldMkLst>
          <pc:docMk/>
          <pc:sldMk cId="933874477" sldId="537"/>
        </pc:sldMkLst>
      </pc:sldChg>
      <pc:sldChg chg="add del">
        <pc:chgData name="Campise, Shanna" userId="S::scampise@ecpi.edu::13a02380-2a1a-4688-92e6-727abeb3d5c3" providerId="AD" clId="Web-{5ECB568A-47B7-0E03-9305-BEC6CDD1BEDB}" dt="2024-01-08T15:06:41.976" v="52"/>
        <pc:sldMkLst>
          <pc:docMk/>
          <pc:sldMk cId="1691593547" sldId="538"/>
        </pc:sldMkLst>
      </pc:sldChg>
      <pc:sldChg chg="add del">
        <pc:chgData name="Campise, Shanna" userId="S::scampise@ecpi.edu::13a02380-2a1a-4688-92e6-727abeb3d5c3" providerId="AD" clId="Web-{5ECB568A-47B7-0E03-9305-BEC6CDD1BEDB}" dt="2024-01-08T15:06:42.085" v="54"/>
        <pc:sldMkLst>
          <pc:docMk/>
          <pc:sldMk cId="2092030145" sldId="539"/>
        </pc:sldMkLst>
      </pc:sldChg>
      <pc:sldMasterChg chg="modSldLayout">
        <pc:chgData name="Campise, Shanna" userId="S::scampise@ecpi.edu::13a02380-2a1a-4688-92e6-727abeb3d5c3" providerId="AD" clId="Web-{5ECB568A-47B7-0E03-9305-BEC6CDD1BEDB}" dt="2024-01-08T15:06:41.132" v="44"/>
        <pc:sldMasterMkLst>
          <pc:docMk/>
          <pc:sldMasterMk cId="2460954070" sldId="2147483660"/>
        </pc:sldMasterMkLst>
        <pc:sldLayoutChg chg="replId">
          <pc:chgData name="Campise, Shanna" userId="S::scampise@ecpi.edu::13a02380-2a1a-4688-92e6-727abeb3d5c3" providerId="AD" clId="Web-{5ECB568A-47B7-0E03-9305-BEC6CDD1BEDB}" dt="2024-01-08T15:06:41.132" v="44"/>
          <pc:sldLayoutMkLst>
            <pc:docMk/>
            <pc:sldMasterMk cId="2460954070" sldId="2147483660"/>
            <pc:sldLayoutMk cId="2385387890" sldId="2147483673"/>
          </pc:sldLayoutMkLst>
        </pc:sldLayoutChg>
        <pc:sldLayoutChg chg="replId">
          <pc:chgData name="Campise, Shanna" userId="S::scampise@ecpi.edu::13a02380-2a1a-4688-92e6-727abeb3d5c3" providerId="AD" clId="Web-{5ECB568A-47B7-0E03-9305-BEC6CDD1BEDB}" dt="2024-01-08T15:06:41.132" v="44"/>
          <pc:sldLayoutMkLst>
            <pc:docMk/>
            <pc:sldMasterMk cId="2460954070" sldId="2147483660"/>
            <pc:sldLayoutMk cId="949138452" sldId="2147483674"/>
          </pc:sldLayoutMkLst>
        </pc:sldLayoutChg>
        <pc:sldLayoutChg chg="replId">
          <pc:chgData name="Campise, Shanna" userId="S::scampise@ecpi.edu::13a02380-2a1a-4688-92e6-727abeb3d5c3" providerId="AD" clId="Web-{5ECB568A-47B7-0E03-9305-BEC6CDD1BEDB}" dt="2024-01-08T15:06:41.132" v="44"/>
          <pc:sldLayoutMkLst>
            <pc:docMk/>
            <pc:sldMasterMk cId="2460954070" sldId="2147483660"/>
            <pc:sldLayoutMk cId="2591524520" sldId="2147483675"/>
          </pc:sldLayoutMkLst>
        </pc:sldLayoutChg>
        <pc:sldLayoutChg chg="replId">
          <pc:chgData name="Campise, Shanna" userId="S::scampise@ecpi.edu::13a02380-2a1a-4688-92e6-727abeb3d5c3" providerId="AD" clId="Web-{5ECB568A-47B7-0E03-9305-BEC6CDD1BEDB}" dt="2024-01-08T15:06:41.132" v="44"/>
          <pc:sldLayoutMkLst>
            <pc:docMk/>
            <pc:sldMasterMk cId="2460954070" sldId="2147483660"/>
            <pc:sldLayoutMk cId="1203092039" sldId="2147483676"/>
          </pc:sldLayoutMkLst>
        </pc:sldLayoutChg>
        <pc:sldLayoutChg chg="replId">
          <pc:chgData name="Campise, Shanna" userId="S::scampise@ecpi.edu::13a02380-2a1a-4688-92e6-727abeb3d5c3" providerId="AD" clId="Web-{5ECB568A-47B7-0E03-9305-BEC6CDD1BEDB}" dt="2024-01-08T15:06:41.132" v="44"/>
          <pc:sldLayoutMkLst>
            <pc:docMk/>
            <pc:sldMasterMk cId="2460954070" sldId="2147483660"/>
            <pc:sldLayoutMk cId="3733172339" sldId="2147483677"/>
          </pc:sldLayoutMkLst>
        </pc:sldLayoutChg>
        <pc:sldLayoutChg chg="replId">
          <pc:chgData name="Campise, Shanna" userId="S::scampise@ecpi.edu::13a02380-2a1a-4688-92e6-727abeb3d5c3" providerId="AD" clId="Web-{5ECB568A-47B7-0E03-9305-BEC6CDD1BEDB}" dt="2024-01-08T15:06:41.132" v="44"/>
          <pc:sldLayoutMkLst>
            <pc:docMk/>
            <pc:sldMasterMk cId="2460954070" sldId="2147483660"/>
            <pc:sldLayoutMk cId="3210312558" sldId="2147483678"/>
          </pc:sldLayoutMkLst>
        </pc:sldLayoutChg>
        <pc:sldLayoutChg chg="replId">
          <pc:chgData name="Campise, Shanna" userId="S::scampise@ecpi.edu::13a02380-2a1a-4688-92e6-727abeb3d5c3" providerId="AD" clId="Web-{5ECB568A-47B7-0E03-9305-BEC6CDD1BEDB}" dt="2024-01-08T15:06:41.132" v="44"/>
          <pc:sldLayoutMkLst>
            <pc:docMk/>
            <pc:sldMasterMk cId="2460954070" sldId="2147483660"/>
            <pc:sldLayoutMk cId="3146388984" sldId="2147483679"/>
          </pc:sldLayoutMkLst>
        </pc:sldLayoutChg>
        <pc:sldLayoutChg chg="replId">
          <pc:chgData name="Campise, Shanna" userId="S::scampise@ecpi.edu::13a02380-2a1a-4688-92e6-727abeb3d5c3" providerId="AD" clId="Web-{5ECB568A-47B7-0E03-9305-BEC6CDD1BEDB}" dt="2024-01-08T15:06:41.132" v="44"/>
          <pc:sldLayoutMkLst>
            <pc:docMk/>
            <pc:sldMasterMk cId="2460954070" sldId="2147483660"/>
            <pc:sldLayoutMk cId="3171841454" sldId="2147483680"/>
          </pc:sldLayoutMkLst>
        </pc:sldLayoutChg>
        <pc:sldLayoutChg chg="replId">
          <pc:chgData name="Campise, Shanna" userId="S::scampise@ecpi.edu::13a02380-2a1a-4688-92e6-727abeb3d5c3" providerId="AD" clId="Web-{5ECB568A-47B7-0E03-9305-BEC6CDD1BEDB}" dt="2024-01-08T15:06:41.132" v="44"/>
          <pc:sldLayoutMkLst>
            <pc:docMk/>
            <pc:sldMasterMk cId="2460954070" sldId="2147483660"/>
            <pc:sldLayoutMk cId="1718958274" sldId="2147483681"/>
          </pc:sldLayoutMkLst>
        </pc:sldLayoutChg>
        <pc:sldLayoutChg chg="replId">
          <pc:chgData name="Campise, Shanna" userId="S::scampise@ecpi.edu::13a02380-2a1a-4688-92e6-727abeb3d5c3" providerId="AD" clId="Web-{5ECB568A-47B7-0E03-9305-BEC6CDD1BEDB}" dt="2024-01-08T15:06:41.132" v="44"/>
          <pc:sldLayoutMkLst>
            <pc:docMk/>
            <pc:sldMasterMk cId="2460954070" sldId="2147483660"/>
            <pc:sldLayoutMk cId="2202905451" sldId="2147483682"/>
          </pc:sldLayoutMkLst>
        </pc:sldLayoutChg>
        <pc:sldLayoutChg chg="replId">
          <pc:chgData name="Campise, Shanna" userId="S::scampise@ecpi.edu::13a02380-2a1a-4688-92e6-727abeb3d5c3" providerId="AD" clId="Web-{5ECB568A-47B7-0E03-9305-BEC6CDD1BEDB}" dt="2024-01-08T15:06:41.132" v="44"/>
          <pc:sldLayoutMkLst>
            <pc:docMk/>
            <pc:sldMasterMk cId="2460954070" sldId="2147483660"/>
            <pc:sldLayoutMk cId="3479445657" sldId="2147483683"/>
          </pc:sldLayoutMkLst>
        </pc:sldLayoutChg>
      </pc:sldMasterChg>
      <pc:sldMasterChg chg="add addSldLayout">
        <pc:chgData name="Campise, Shanna" userId="S::scampise@ecpi.edu::13a02380-2a1a-4688-92e6-727abeb3d5c3" providerId="AD" clId="Web-{5ECB568A-47B7-0E03-9305-BEC6CDD1BEDB}" dt="2024-01-08T15:06:41.132" v="44"/>
        <pc:sldMasterMkLst>
          <pc:docMk/>
          <pc:sldMasterMk cId="2156078596" sldId="2147483661"/>
        </pc:sldMasterMkLst>
        <pc:sldLayoutChg chg="add">
          <pc:chgData name="Campise, Shanna" userId="S::scampise@ecpi.edu::13a02380-2a1a-4688-92e6-727abeb3d5c3" providerId="AD" clId="Web-{5ECB568A-47B7-0E03-9305-BEC6CDD1BEDB}" dt="2024-01-08T15:06:41.132" v="44"/>
          <pc:sldLayoutMkLst>
            <pc:docMk/>
            <pc:sldMasterMk cId="2156078596" sldId="2147483661"/>
            <pc:sldLayoutMk cId="3688646972" sldId="2147483662"/>
          </pc:sldLayoutMkLst>
        </pc:sldLayoutChg>
        <pc:sldLayoutChg chg="add">
          <pc:chgData name="Campise, Shanna" userId="S::scampise@ecpi.edu::13a02380-2a1a-4688-92e6-727abeb3d5c3" providerId="AD" clId="Web-{5ECB568A-47B7-0E03-9305-BEC6CDD1BEDB}" dt="2024-01-08T15:06:41.132" v="44"/>
          <pc:sldLayoutMkLst>
            <pc:docMk/>
            <pc:sldMasterMk cId="2156078596" sldId="2147483661"/>
            <pc:sldLayoutMk cId="3900158064" sldId="2147483663"/>
          </pc:sldLayoutMkLst>
        </pc:sldLayoutChg>
        <pc:sldLayoutChg chg="add">
          <pc:chgData name="Campise, Shanna" userId="S::scampise@ecpi.edu::13a02380-2a1a-4688-92e6-727abeb3d5c3" providerId="AD" clId="Web-{5ECB568A-47B7-0E03-9305-BEC6CDD1BEDB}" dt="2024-01-08T15:06:41.132" v="44"/>
          <pc:sldLayoutMkLst>
            <pc:docMk/>
            <pc:sldMasterMk cId="2156078596" sldId="2147483661"/>
            <pc:sldLayoutMk cId="1271037949" sldId="2147483664"/>
          </pc:sldLayoutMkLst>
        </pc:sldLayoutChg>
        <pc:sldLayoutChg chg="add">
          <pc:chgData name="Campise, Shanna" userId="S::scampise@ecpi.edu::13a02380-2a1a-4688-92e6-727abeb3d5c3" providerId="AD" clId="Web-{5ECB568A-47B7-0E03-9305-BEC6CDD1BEDB}" dt="2024-01-08T15:06:41.132" v="44"/>
          <pc:sldLayoutMkLst>
            <pc:docMk/>
            <pc:sldMasterMk cId="2156078596" sldId="2147483661"/>
            <pc:sldLayoutMk cId="1275536269" sldId="2147483665"/>
          </pc:sldLayoutMkLst>
        </pc:sldLayoutChg>
        <pc:sldLayoutChg chg="add">
          <pc:chgData name="Campise, Shanna" userId="S::scampise@ecpi.edu::13a02380-2a1a-4688-92e6-727abeb3d5c3" providerId="AD" clId="Web-{5ECB568A-47B7-0E03-9305-BEC6CDD1BEDB}" dt="2024-01-08T15:06:41.132" v="44"/>
          <pc:sldLayoutMkLst>
            <pc:docMk/>
            <pc:sldMasterMk cId="2156078596" sldId="2147483661"/>
            <pc:sldLayoutMk cId="433114105" sldId="2147483666"/>
          </pc:sldLayoutMkLst>
        </pc:sldLayoutChg>
        <pc:sldLayoutChg chg="add">
          <pc:chgData name="Campise, Shanna" userId="S::scampise@ecpi.edu::13a02380-2a1a-4688-92e6-727abeb3d5c3" providerId="AD" clId="Web-{5ECB568A-47B7-0E03-9305-BEC6CDD1BEDB}" dt="2024-01-08T15:06:41.132" v="44"/>
          <pc:sldLayoutMkLst>
            <pc:docMk/>
            <pc:sldMasterMk cId="2156078596" sldId="2147483661"/>
            <pc:sldLayoutMk cId="1618797736" sldId="2147483667"/>
          </pc:sldLayoutMkLst>
        </pc:sldLayoutChg>
        <pc:sldLayoutChg chg="add">
          <pc:chgData name="Campise, Shanna" userId="S::scampise@ecpi.edu::13a02380-2a1a-4688-92e6-727abeb3d5c3" providerId="AD" clId="Web-{5ECB568A-47B7-0E03-9305-BEC6CDD1BEDB}" dt="2024-01-08T15:06:41.132" v="44"/>
          <pc:sldLayoutMkLst>
            <pc:docMk/>
            <pc:sldMasterMk cId="2156078596" sldId="2147483661"/>
            <pc:sldLayoutMk cId="4293618755" sldId="2147483668"/>
          </pc:sldLayoutMkLst>
        </pc:sldLayoutChg>
        <pc:sldLayoutChg chg="add">
          <pc:chgData name="Campise, Shanna" userId="S::scampise@ecpi.edu::13a02380-2a1a-4688-92e6-727abeb3d5c3" providerId="AD" clId="Web-{5ECB568A-47B7-0E03-9305-BEC6CDD1BEDB}" dt="2024-01-08T15:06:41.132" v="44"/>
          <pc:sldLayoutMkLst>
            <pc:docMk/>
            <pc:sldMasterMk cId="2156078596" sldId="2147483661"/>
            <pc:sldLayoutMk cId="238048349" sldId="2147483669"/>
          </pc:sldLayoutMkLst>
        </pc:sldLayoutChg>
        <pc:sldLayoutChg chg="add">
          <pc:chgData name="Campise, Shanna" userId="S::scampise@ecpi.edu::13a02380-2a1a-4688-92e6-727abeb3d5c3" providerId="AD" clId="Web-{5ECB568A-47B7-0E03-9305-BEC6CDD1BEDB}" dt="2024-01-08T15:06:41.132" v="44"/>
          <pc:sldLayoutMkLst>
            <pc:docMk/>
            <pc:sldMasterMk cId="2156078596" sldId="2147483661"/>
            <pc:sldLayoutMk cId="3074574615" sldId="2147483670"/>
          </pc:sldLayoutMkLst>
        </pc:sldLayoutChg>
        <pc:sldLayoutChg chg="add">
          <pc:chgData name="Campise, Shanna" userId="S::scampise@ecpi.edu::13a02380-2a1a-4688-92e6-727abeb3d5c3" providerId="AD" clId="Web-{5ECB568A-47B7-0E03-9305-BEC6CDD1BEDB}" dt="2024-01-08T15:06:41.132" v="44"/>
          <pc:sldLayoutMkLst>
            <pc:docMk/>
            <pc:sldMasterMk cId="2156078596" sldId="2147483661"/>
            <pc:sldLayoutMk cId="3624784994" sldId="2147483671"/>
          </pc:sldLayoutMkLst>
        </pc:sldLayoutChg>
        <pc:sldLayoutChg chg="add">
          <pc:chgData name="Campise, Shanna" userId="S::scampise@ecpi.edu::13a02380-2a1a-4688-92e6-727abeb3d5c3" providerId="AD" clId="Web-{5ECB568A-47B7-0E03-9305-BEC6CDD1BEDB}" dt="2024-01-08T15:06:41.132" v="44"/>
          <pc:sldLayoutMkLst>
            <pc:docMk/>
            <pc:sldMasterMk cId="2156078596" sldId="2147483661"/>
            <pc:sldLayoutMk cId="2819364409" sldId="2147483672"/>
          </pc:sldLayoutMkLst>
        </pc:sldLayoutChg>
      </pc:sldMasterChg>
    </pc:docChg>
  </pc:docChgLst>
  <pc:docChgLst>
    <pc:chgData name="Campise, Shanna" userId="S::scampise@ecpi.edu::13a02380-2a1a-4688-92e6-727abeb3d5c3" providerId="AD" clId="Web-{96A73F34-C13F-D818-17EE-9F105B9FDC71}"/>
    <pc:docChg chg="addSld delSld modSld">
      <pc:chgData name="Campise, Shanna" userId="S::scampise@ecpi.edu::13a02380-2a1a-4688-92e6-727abeb3d5c3" providerId="AD" clId="Web-{96A73F34-C13F-D818-17EE-9F105B9FDC71}" dt="2024-01-08T18:15:06.037" v="4" actId="20577"/>
      <pc:docMkLst>
        <pc:docMk/>
      </pc:docMkLst>
      <pc:sldChg chg="del">
        <pc:chgData name="Campise, Shanna" userId="S::scampise@ecpi.edu::13a02380-2a1a-4688-92e6-727abeb3d5c3" providerId="AD" clId="Web-{96A73F34-C13F-D818-17EE-9F105B9FDC71}" dt="2024-01-08T18:14:39.332" v="1"/>
        <pc:sldMkLst>
          <pc:docMk/>
          <pc:sldMk cId="1176895536" sldId="531"/>
        </pc:sldMkLst>
      </pc:sldChg>
      <pc:sldChg chg="modSp">
        <pc:chgData name="Campise, Shanna" userId="S::scampise@ecpi.edu::13a02380-2a1a-4688-92e6-727abeb3d5c3" providerId="AD" clId="Web-{96A73F34-C13F-D818-17EE-9F105B9FDC71}" dt="2024-01-08T18:15:06.037" v="4" actId="20577"/>
        <pc:sldMkLst>
          <pc:docMk/>
          <pc:sldMk cId="2092030145" sldId="539"/>
        </pc:sldMkLst>
        <pc:spChg chg="mod">
          <ac:chgData name="Campise, Shanna" userId="S::scampise@ecpi.edu::13a02380-2a1a-4688-92e6-727abeb3d5c3" providerId="AD" clId="Web-{96A73F34-C13F-D818-17EE-9F105B9FDC71}" dt="2024-01-08T18:15:06.037" v="4" actId="20577"/>
          <ac:spMkLst>
            <pc:docMk/>
            <pc:sldMk cId="2092030145" sldId="539"/>
            <ac:spMk id="2" creationId="{D1F7D9BE-DE55-B2AF-5983-6BC545C42C16}"/>
          </ac:spMkLst>
        </pc:spChg>
        <pc:picChg chg="mod">
          <ac:chgData name="Campise, Shanna" userId="S::scampise@ecpi.edu::13a02380-2a1a-4688-92e6-727abeb3d5c3" providerId="AD" clId="Web-{96A73F34-C13F-D818-17EE-9F105B9FDC71}" dt="2024-01-08T18:14:53.708" v="3" actId="1076"/>
          <ac:picMkLst>
            <pc:docMk/>
            <pc:sldMk cId="2092030145" sldId="539"/>
            <ac:picMk id="7" creationId="{D6F4DE4B-21D3-35D1-53A9-143656AE7A2A}"/>
          </ac:picMkLst>
        </pc:picChg>
      </pc:sldChg>
      <pc:sldChg chg="add">
        <pc:chgData name="Campise, Shanna" userId="S::scampise@ecpi.edu::13a02380-2a1a-4688-92e6-727abeb3d5c3" providerId="AD" clId="Web-{96A73F34-C13F-D818-17EE-9F105B9FDC71}" dt="2024-01-08T18:14:27.378" v="0"/>
        <pc:sldMkLst>
          <pc:docMk/>
          <pc:sldMk cId="3611380495" sldId="54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8AAE4D-DE1B-444B-9AE2-D84867263CA5}"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51491E4D-5025-4DBE-8C5C-A2431C25F29A}">
      <dgm:prSet phldrT="[Text]" phldr="0"/>
      <dgm:spPr/>
      <dgm:t>
        <a:bodyPr/>
        <a:lstStyle/>
        <a:p>
          <a:pPr algn="l">
            <a:lnSpc>
              <a:spcPct val="90000"/>
            </a:lnSpc>
          </a:pPr>
          <a:r>
            <a:rPr lang="en-US" b="1" dirty="0">
              <a:solidFill>
                <a:schemeClr val="bg1"/>
              </a:solidFill>
              <a:latin typeface="Calibri"/>
              <a:cs typeface="Calibri"/>
            </a:rPr>
            <a:t>This policy applies to all members of the University community including, but not limited to, students, employees, interns, contractors and vendors (including their employees), guests and visitors while they are on University property or participating in University programs and activities.</a:t>
          </a:r>
          <a:endParaRPr lang="en-US" b="1" dirty="0">
            <a:solidFill>
              <a:schemeClr val="bg1"/>
            </a:solidFill>
          </a:endParaRPr>
        </a:p>
      </dgm:t>
    </dgm:pt>
    <dgm:pt modelId="{FB6A4432-A5F7-4456-BC74-9A43049797A5}" type="parTrans" cxnId="{BF2238F5-C4C6-410E-8AC4-61745C4EF879}">
      <dgm:prSet/>
      <dgm:spPr/>
      <dgm:t>
        <a:bodyPr/>
        <a:lstStyle/>
        <a:p>
          <a:endParaRPr lang="en-US"/>
        </a:p>
      </dgm:t>
    </dgm:pt>
    <dgm:pt modelId="{ED4B1420-8C1B-4E50-840D-843426AEEC52}" type="sibTrans" cxnId="{BF2238F5-C4C6-410E-8AC4-61745C4EF879}">
      <dgm:prSet/>
      <dgm:spPr/>
      <dgm:t>
        <a:bodyPr/>
        <a:lstStyle/>
        <a:p>
          <a:endParaRPr lang="en-US"/>
        </a:p>
      </dgm:t>
    </dgm:pt>
    <dgm:pt modelId="{F0ED4388-10D6-4845-9775-9882FE6991C9}">
      <dgm:prSet phldr="0"/>
      <dgm:spPr/>
      <dgm:t>
        <a:bodyPr/>
        <a:lstStyle/>
        <a:p>
          <a:pPr algn="l" rtl="0">
            <a:lnSpc>
              <a:spcPct val="90000"/>
            </a:lnSpc>
          </a:pPr>
          <a:r>
            <a:rPr lang="en-US" b="1" dirty="0">
              <a:solidFill>
                <a:schemeClr val="bg1"/>
              </a:solidFill>
              <a:latin typeface="Calibri"/>
              <a:cs typeface="Calibri"/>
            </a:rPr>
            <a:t>This policy prohibits sexual harassment and sexual misconduct (“Prohibited Conduct”) on University property and in all University programs and activities.  </a:t>
          </a:r>
        </a:p>
      </dgm:t>
    </dgm:pt>
    <dgm:pt modelId="{ACE0F3D0-0286-4C6D-88D9-EC28B8B69A8E}" type="parTrans" cxnId="{FE3F22AC-FFCE-4BC7-93C2-980638CDCE86}">
      <dgm:prSet/>
      <dgm:spPr/>
    </dgm:pt>
    <dgm:pt modelId="{9FF34E9B-A12D-47FC-A41D-66079EFCB791}" type="sibTrans" cxnId="{FE3F22AC-FFCE-4BC7-93C2-980638CDCE86}">
      <dgm:prSet/>
      <dgm:spPr/>
    </dgm:pt>
    <dgm:pt modelId="{5FCF8F33-F9F0-42EB-869C-2B3EC9B261A9}">
      <dgm:prSet phldr="0"/>
      <dgm:spPr/>
      <dgm:t>
        <a:bodyPr/>
        <a:lstStyle/>
        <a:p>
          <a:pPr algn="l" rtl="0">
            <a:lnSpc>
              <a:spcPct val="90000"/>
            </a:lnSpc>
          </a:pPr>
          <a:r>
            <a:rPr lang="en-US" b="1" dirty="0">
              <a:solidFill>
                <a:schemeClr val="bg1"/>
              </a:solidFill>
              <a:latin typeface="Calibri"/>
              <a:cs typeface="Calibri"/>
            </a:rPr>
            <a:t>All participants in University programs and activities are responsible for helping to ensure our University community is kept free of Prohibited Contact </a:t>
          </a:r>
        </a:p>
      </dgm:t>
    </dgm:pt>
    <dgm:pt modelId="{5309219A-215A-4788-9577-B8B5B2B475A9}" type="parTrans" cxnId="{D8D5F068-89DD-47CB-8279-2F764ABE8388}">
      <dgm:prSet/>
      <dgm:spPr/>
    </dgm:pt>
    <dgm:pt modelId="{F458D3C9-9F8E-4B8A-8F9D-733A6FE001BF}" type="sibTrans" cxnId="{D8D5F068-89DD-47CB-8279-2F764ABE8388}">
      <dgm:prSet/>
      <dgm:spPr/>
    </dgm:pt>
    <dgm:pt modelId="{F7E1E358-B25B-401A-BCF6-75ACD4B652C9}">
      <dgm:prSet phldr="0"/>
      <dgm:spPr/>
      <dgm:t>
        <a:bodyPr/>
        <a:lstStyle/>
        <a:p>
          <a:pPr algn="l">
            <a:lnSpc>
              <a:spcPct val="90000"/>
            </a:lnSpc>
          </a:pPr>
          <a:r>
            <a:rPr lang="en-US" b="1" dirty="0">
              <a:solidFill>
                <a:schemeClr val="bg1"/>
              </a:solidFill>
              <a:latin typeface="Calibri"/>
              <a:cs typeface="Calibri"/>
            </a:rPr>
            <a:t>Individuals who are subjected to Prohibited Conduct in violation of this policy are encouraged to report these incidents. </a:t>
          </a:r>
        </a:p>
      </dgm:t>
    </dgm:pt>
    <dgm:pt modelId="{DA57C983-DB11-4BDD-9A6E-A0302EAEAA95}" type="parTrans" cxnId="{428AA345-33D5-43F2-8A7F-CEFCA195E1EE}">
      <dgm:prSet/>
      <dgm:spPr/>
    </dgm:pt>
    <dgm:pt modelId="{46FDA3E2-1833-4FB5-9200-CCDC344946D1}" type="sibTrans" cxnId="{428AA345-33D5-43F2-8A7F-CEFCA195E1EE}">
      <dgm:prSet/>
      <dgm:spPr/>
    </dgm:pt>
    <dgm:pt modelId="{F047B8C6-0262-4F06-8045-D0339CB762F9}" type="pres">
      <dgm:prSet presAssocID="{3D8AAE4D-DE1B-444B-9AE2-D84867263CA5}" presName="Name0" presStyleCnt="0">
        <dgm:presLayoutVars>
          <dgm:dir/>
          <dgm:resizeHandles val="exact"/>
        </dgm:presLayoutVars>
      </dgm:prSet>
      <dgm:spPr/>
    </dgm:pt>
    <dgm:pt modelId="{C616530F-1235-4CAE-8BCE-5A764FB42F28}" type="pres">
      <dgm:prSet presAssocID="{F0ED4388-10D6-4845-9775-9882FE6991C9}" presName="node" presStyleLbl="node1" presStyleIdx="0" presStyleCnt="4">
        <dgm:presLayoutVars>
          <dgm:bulletEnabled val="1"/>
        </dgm:presLayoutVars>
      </dgm:prSet>
      <dgm:spPr/>
    </dgm:pt>
    <dgm:pt modelId="{9B3B3F74-B9C0-4B77-AC5B-9F0DB873EADA}" type="pres">
      <dgm:prSet presAssocID="{9FF34E9B-A12D-47FC-A41D-66079EFCB791}" presName="sibTrans" presStyleCnt="0"/>
      <dgm:spPr/>
    </dgm:pt>
    <dgm:pt modelId="{9C6C6F5C-F44A-415A-97C6-8160DAAE17C0}" type="pres">
      <dgm:prSet presAssocID="{5FCF8F33-F9F0-42EB-869C-2B3EC9B261A9}" presName="node" presStyleLbl="node1" presStyleIdx="1" presStyleCnt="4">
        <dgm:presLayoutVars>
          <dgm:bulletEnabled val="1"/>
        </dgm:presLayoutVars>
      </dgm:prSet>
      <dgm:spPr/>
    </dgm:pt>
    <dgm:pt modelId="{EBE72F88-E519-49AC-B722-F331E06ACF49}" type="pres">
      <dgm:prSet presAssocID="{F458D3C9-9F8E-4B8A-8F9D-733A6FE001BF}" presName="sibTrans" presStyleCnt="0"/>
      <dgm:spPr/>
    </dgm:pt>
    <dgm:pt modelId="{9E1D85CC-E071-4FB4-9627-85D98BB0E992}" type="pres">
      <dgm:prSet presAssocID="{F7E1E358-B25B-401A-BCF6-75ACD4B652C9}" presName="node" presStyleLbl="node1" presStyleIdx="2" presStyleCnt="4">
        <dgm:presLayoutVars>
          <dgm:bulletEnabled val="1"/>
        </dgm:presLayoutVars>
      </dgm:prSet>
      <dgm:spPr/>
    </dgm:pt>
    <dgm:pt modelId="{B837A17E-DCFD-431C-A9C8-5053BC684BEF}" type="pres">
      <dgm:prSet presAssocID="{46FDA3E2-1833-4FB5-9200-CCDC344946D1}" presName="sibTrans" presStyleCnt="0"/>
      <dgm:spPr/>
    </dgm:pt>
    <dgm:pt modelId="{6FEEDB72-D9F9-4AFF-AE6D-ECE99E9E06CD}" type="pres">
      <dgm:prSet presAssocID="{51491E4D-5025-4DBE-8C5C-A2431C25F29A}" presName="node" presStyleLbl="node1" presStyleIdx="3" presStyleCnt="4">
        <dgm:presLayoutVars>
          <dgm:bulletEnabled val="1"/>
        </dgm:presLayoutVars>
      </dgm:prSet>
      <dgm:spPr/>
    </dgm:pt>
  </dgm:ptLst>
  <dgm:cxnLst>
    <dgm:cxn modelId="{428AA345-33D5-43F2-8A7F-CEFCA195E1EE}" srcId="{3D8AAE4D-DE1B-444B-9AE2-D84867263CA5}" destId="{F7E1E358-B25B-401A-BCF6-75ACD4B652C9}" srcOrd="2" destOrd="0" parTransId="{DA57C983-DB11-4BDD-9A6E-A0302EAEAA95}" sibTransId="{46FDA3E2-1833-4FB5-9200-CCDC344946D1}"/>
    <dgm:cxn modelId="{D8D5F068-89DD-47CB-8279-2F764ABE8388}" srcId="{3D8AAE4D-DE1B-444B-9AE2-D84867263CA5}" destId="{5FCF8F33-F9F0-42EB-869C-2B3EC9B261A9}" srcOrd="1" destOrd="0" parTransId="{5309219A-215A-4788-9577-B8B5B2B475A9}" sibTransId="{F458D3C9-9F8E-4B8A-8F9D-733A6FE001BF}"/>
    <dgm:cxn modelId="{D39D3569-529A-4F02-8A96-9F28511918C5}" type="presOf" srcId="{5FCF8F33-F9F0-42EB-869C-2B3EC9B261A9}" destId="{9C6C6F5C-F44A-415A-97C6-8160DAAE17C0}" srcOrd="0" destOrd="0" presId="urn:microsoft.com/office/officeart/2005/8/layout/hList6"/>
    <dgm:cxn modelId="{F397D64A-B076-46C4-B909-41254A436F5B}" type="presOf" srcId="{3D8AAE4D-DE1B-444B-9AE2-D84867263CA5}" destId="{F047B8C6-0262-4F06-8045-D0339CB762F9}" srcOrd="0" destOrd="0" presId="urn:microsoft.com/office/officeart/2005/8/layout/hList6"/>
    <dgm:cxn modelId="{85AD4572-8225-44AC-B53E-4A567D132C50}" type="presOf" srcId="{F7E1E358-B25B-401A-BCF6-75ACD4B652C9}" destId="{9E1D85CC-E071-4FB4-9627-85D98BB0E992}" srcOrd="0" destOrd="0" presId="urn:microsoft.com/office/officeart/2005/8/layout/hList6"/>
    <dgm:cxn modelId="{FE3F22AC-FFCE-4BC7-93C2-980638CDCE86}" srcId="{3D8AAE4D-DE1B-444B-9AE2-D84867263CA5}" destId="{F0ED4388-10D6-4845-9775-9882FE6991C9}" srcOrd="0" destOrd="0" parTransId="{ACE0F3D0-0286-4C6D-88D9-EC28B8B69A8E}" sibTransId="{9FF34E9B-A12D-47FC-A41D-66079EFCB791}"/>
    <dgm:cxn modelId="{8D76E0B3-73A5-4822-81DE-B003944F1990}" type="presOf" srcId="{51491E4D-5025-4DBE-8C5C-A2431C25F29A}" destId="{6FEEDB72-D9F9-4AFF-AE6D-ECE99E9E06CD}" srcOrd="0" destOrd="0" presId="urn:microsoft.com/office/officeart/2005/8/layout/hList6"/>
    <dgm:cxn modelId="{30A256CF-6A61-4B13-8588-8DB546F35A98}" type="presOf" srcId="{F0ED4388-10D6-4845-9775-9882FE6991C9}" destId="{C616530F-1235-4CAE-8BCE-5A764FB42F28}" srcOrd="0" destOrd="0" presId="urn:microsoft.com/office/officeart/2005/8/layout/hList6"/>
    <dgm:cxn modelId="{BF2238F5-C4C6-410E-8AC4-61745C4EF879}" srcId="{3D8AAE4D-DE1B-444B-9AE2-D84867263CA5}" destId="{51491E4D-5025-4DBE-8C5C-A2431C25F29A}" srcOrd="3" destOrd="0" parTransId="{FB6A4432-A5F7-4456-BC74-9A43049797A5}" sibTransId="{ED4B1420-8C1B-4E50-840D-843426AEEC52}"/>
    <dgm:cxn modelId="{2C1591DC-14D3-4FCF-A221-B5024B57BD92}" type="presParOf" srcId="{F047B8C6-0262-4F06-8045-D0339CB762F9}" destId="{C616530F-1235-4CAE-8BCE-5A764FB42F28}" srcOrd="0" destOrd="0" presId="urn:microsoft.com/office/officeart/2005/8/layout/hList6"/>
    <dgm:cxn modelId="{488313D9-E9CC-48E4-AE7E-4C5FB6CD6DAB}" type="presParOf" srcId="{F047B8C6-0262-4F06-8045-D0339CB762F9}" destId="{9B3B3F74-B9C0-4B77-AC5B-9F0DB873EADA}" srcOrd="1" destOrd="0" presId="urn:microsoft.com/office/officeart/2005/8/layout/hList6"/>
    <dgm:cxn modelId="{F69555E9-756F-404D-9570-4B622DC8BF24}" type="presParOf" srcId="{F047B8C6-0262-4F06-8045-D0339CB762F9}" destId="{9C6C6F5C-F44A-415A-97C6-8160DAAE17C0}" srcOrd="2" destOrd="0" presId="urn:microsoft.com/office/officeart/2005/8/layout/hList6"/>
    <dgm:cxn modelId="{176FBA9C-7770-4ED8-8666-4A681AB90CB2}" type="presParOf" srcId="{F047B8C6-0262-4F06-8045-D0339CB762F9}" destId="{EBE72F88-E519-49AC-B722-F331E06ACF49}" srcOrd="3" destOrd="0" presId="urn:microsoft.com/office/officeart/2005/8/layout/hList6"/>
    <dgm:cxn modelId="{560A93D7-EF06-46EF-8DF3-B7FA0ED7F4CA}" type="presParOf" srcId="{F047B8C6-0262-4F06-8045-D0339CB762F9}" destId="{9E1D85CC-E071-4FB4-9627-85D98BB0E992}" srcOrd="4" destOrd="0" presId="urn:microsoft.com/office/officeart/2005/8/layout/hList6"/>
    <dgm:cxn modelId="{E5A76CB1-09F2-459D-BCC6-93C9E83C3B0E}" type="presParOf" srcId="{F047B8C6-0262-4F06-8045-D0339CB762F9}" destId="{B837A17E-DCFD-431C-A9C8-5053BC684BEF}" srcOrd="5" destOrd="0" presId="urn:microsoft.com/office/officeart/2005/8/layout/hList6"/>
    <dgm:cxn modelId="{DFCA3587-C0A5-426C-8DFF-B4558CD166EF}" type="presParOf" srcId="{F047B8C6-0262-4F06-8045-D0339CB762F9}" destId="{6FEEDB72-D9F9-4AFF-AE6D-ECE99E9E06CD}"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64D994-5C1A-4780-AA92-6D7686116EDD}" type="doc">
      <dgm:prSet loTypeId="urn:microsoft.com/office/officeart/2005/8/layout/hList3" loCatId="list" qsTypeId="urn:microsoft.com/office/officeart/2005/8/quickstyle/simple4" qsCatId="simple" csTypeId="urn:microsoft.com/office/officeart/2005/8/colors/accent1_2" csCatId="accent1" phldr="1"/>
      <dgm:spPr/>
      <dgm:t>
        <a:bodyPr/>
        <a:lstStyle/>
        <a:p>
          <a:endParaRPr lang="en-US"/>
        </a:p>
      </dgm:t>
    </dgm:pt>
    <dgm:pt modelId="{8F32FFE4-50D4-4B63-8DB7-07DD744E8DE3}">
      <dgm:prSet phldrT="[Text]" phldr="0"/>
      <dgm:spPr/>
      <dgm:t>
        <a:bodyPr/>
        <a:lstStyle/>
        <a:p>
          <a:pPr rtl="0"/>
          <a:r>
            <a:rPr lang="en-US" b="1" dirty="0">
              <a:latin typeface="Calibri"/>
              <a:cs typeface="Calibri"/>
            </a:rPr>
            <a:t>Conduct on the basis of sex that satisfies one or more of the following:</a:t>
          </a:r>
          <a:endParaRPr lang="en-US" b="1" dirty="0"/>
        </a:p>
      </dgm:t>
    </dgm:pt>
    <dgm:pt modelId="{2AACC43B-C37C-444A-955B-624173227809}" type="parTrans" cxnId="{D36ADB12-703E-4BD9-9904-709DBFEFD635}">
      <dgm:prSet/>
      <dgm:spPr/>
      <dgm:t>
        <a:bodyPr/>
        <a:lstStyle/>
        <a:p>
          <a:endParaRPr lang="en-US"/>
        </a:p>
      </dgm:t>
    </dgm:pt>
    <dgm:pt modelId="{11CE6921-718E-425B-B92A-0A97E52BE675}" type="sibTrans" cxnId="{D36ADB12-703E-4BD9-9904-709DBFEFD635}">
      <dgm:prSet/>
      <dgm:spPr/>
      <dgm:t>
        <a:bodyPr/>
        <a:lstStyle/>
        <a:p>
          <a:endParaRPr lang="en-US"/>
        </a:p>
      </dgm:t>
    </dgm:pt>
    <dgm:pt modelId="{07AE0B73-DEC3-45DB-B675-2DAB20231CAF}">
      <dgm:prSet phldrT="[Text]" phldr="0"/>
      <dgm:spPr/>
      <dgm:t>
        <a:bodyPr/>
        <a:lstStyle/>
        <a:p>
          <a:r>
            <a:rPr lang="en-US" b="1" dirty="0">
              <a:latin typeface="Calibri"/>
              <a:cs typeface="Calibri"/>
            </a:rPr>
            <a:t>Stalking</a:t>
          </a:r>
          <a:endParaRPr lang="en-US" b="1" dirty="0"/>
        </a:p>
      </dgm:t>
    </dgm:pt>
    <dgm:pt modelId="{8E52F357-6652-4CBB-881A-CB0A63EEE64E}" type="parTrans" cxnId="{3FC04080-5A72-432E-9F74-00C7FA2C9D1E}">
      <dgm:prSet/>
      <dgm:spPr/>
      <dgm:t>
        <a:bodyPr/>
        <a:lstStyle/>
        <a:p>
          <a:endParaRPr lang="en-US"/>
        </a:p>
      </dgm:t>
    </dgm:pt>
    <dgm:pt modelId="{7511FC02-E5E2-44EE-9377-02C5E623F472}" type="sibTrans" cxnId="{3FC04080-5A72-432E-9F74-00C7FA2C9D1E}">
      <dgm:prSet/>
      <dgm:spPr/>
      <dgm:t>
        <a:bodyPr/>
        <a:lstStyle/>
        <a:p>
          <a:endParaRPr lang="en-US"/>
        </a:p>
      </dgm:t>
    </dgm:pt>
    <dgm:pt modelId="{8EA25C51-74E3-4836-9EE3-4919F7FF913E}">
      <dgm:prSet phldr="0"/>
      <dgm:spPr/>
      <dgm:t>
        <a:bodyPr/>
        <a:lstStyle/>
        <a:p>
          <a:pPr rtl="0"/>
          <a:r>
            <a:rPr lang="en-US" b="1" dirty="0">
              <a:latin typeface="Calibri"/>
              <a:cs typeface="Calibri"/>
            </a:rPr>
            <a:t>Quid pro quo harassment</a:t>
          </a:r>
        </a:p>
      </dgm:t>
    </dgm:pt>
    <dgm:pt modelId="{3022B335-8E24-4B40-88A5-5CD6C0C3CFD9}" type="parTrans" cxnId="{3277A781-004C-4232-AFA2-7F1CFE2BA2EA}">
      <dgm:prSet/>
      <dgm:spPr/>
    </dgm:pt>
    <dgm:pt modelId="{7ABC4905-0530-4DA3-87AA-EA1F049CCED3}" type="sibTrans" cxnId="{3277A781-004C-4232-AFA2-7F1CFE2BA2EA}">
      <dgm:prSet/>
      <dgm:spPr/>
    </dgm:pt>
    <dgm:pt modelId="{61CF6BFD-3154-47E3-9449-FCD37E3B8AE2}">
      <dgm:prSet phldr="0"/>
      <dgm:spPr/>
      <dgm:t>
        <a:bodyPr/>
        <a:lstStyle/>
        <a:p>
          <a:r>
            <a:rPr lang="en-US" b="1" dirty="0">
              <a:latin typeface="Calibri"/>
              <a:cs typeface="Calibri"/>
            </a:rPr>
            <a:t>Hostile environment harassment</a:t>
          </a:r>
        </a:p>
      </dgm:t>
    </dgm:pt>
    <dgm:pt modelId="{2E10EA11-E695-4848-86EE-9B1E4DCC5EC6}" type="parTrans" cxnId="{FF05935A-A369-4077-BCDF-F2F7628AC89F}">
      <dgm:prSet/>
      <dgm:spPr/>
    </dgm:pt>
    <dgm:pt modelId="{DD26982A-5EC9-4146-ADE2-9AF0AE08A5DB}" type="sibTrans" cxnId="{FF05935A-A369-4077-BCDF-F2F7628AC89F}">
      <dgm:prSet/>
      <dgm:spPr/>
    </dgm:pt>
    <dgm:pt modelId="{FD2BE3CC-47C6-4DDA-9BB3-9AE3D74CAE65}">
      <dgm:prSet phldr="0"/>
      <dgm:spPr/>
      <dgm:t>
        <a:bodyPr/>
        <a:lstStyle/>
        <a:p>
          <a:r>
            <a:rPr lang="en-US" b="1" dirty="0">
              <a:latin typeface="Calibri"/>
              <a:cs typeface="Calibri"/>
            </a:rPr>
            <a:t>Sexual assault</a:t>
          </a:r>
        </a:p>
      </dgm:t>
    </dgm:pt>
    <dgm:pt modelId="{EF15F8FD-ADA7-4203-8831-C235AA0364C2}" type="parTrans" cxnId="{CC4FE1AD-0202-44F7-8D18-71824CCF67CE}">
      <dgm:prSet/>
      <dgm:spPr/>
    </dgm:pt>
    <dgm:pt modelId="{35884D3C-B486-4DC6-B204-8970D2FFF77F}" type="sibTrans" cxnId="{CC4FE1AD-0202-44F7-8D18-71824CCF67CE}">
      <dgm:prSet/>
      <dgm:spPr/>
    </dgm:pt>
    <dgm:pt modelId="{B1D1E8D3-C276-4BE9-8323-FB58F47D4B8D}">
      <dgm:prSet phldr="0"/>
      <dgm:spPr/>
      <dgm:t>
        <a:bodyPr/>
        <a:lstStyle/>
        <a:p>
          <a:r>
            <a:rPr lang="en-US" b="1" dirty="0">
              <a:latin typeface="Calibri"/>
              <a:cs typeface="Calibri"/>
            </a:rPr>
            <a:t>Dating violence</a:t>
          </a:r>
        </a:p>
      </dgm:t>
    </dgm:pt>
    <dgm:pt modelId="{EF9C507B-7B48-4B1E-BED9-C804D2210839}" type="parTrans" cxnId="{3E33BC21-4B43-48A4-AC43-8701E299C4D9}">
      <dgm:prSet/>
      <dgm:spPr/>
    </dgm:pt>
    <dgm:pt modelId="{D5428F99-9374-4B70-A2F6-0BAD71444592}" type="sibTrans" cxnId="{3E33BC21-4B43-48A4-AC43-8701E299C4D9}">
      <dgm:prSet/>
      <dgm:spPr/>
    </dgm:pt>
    <dgm:pt modelId="{0A0F99E1-F476-4431-A90E-5FE457495C23}">
      <dgm:prSet phldr="0"/>
      <dgm:spPr/>
      <dgm:t>
        <a:bodyPr/>
        <a:lstStyle/>
        <a:p>
          <a:r>
            <a:rPr lang="en-US" b="1" dirty="0">
              <a:latin typeface="Calibri"/>
              <a:cs typeface="Calibri"/>
            </a:rPr>
            <a:t>Domestic violence</a:t>
          </a:r>
        </a:p>
      </dgm:t>
    </dgm:pt>
    <dgm:pt modelId="{46BFF03D-6CBD-45E1-AFAD-71013B4FBC6F}" type="parTrans" cxnId="{613276C4-9878-4174-BFC9-EC1471226958}">
      <dgm:prSet/>
      <dgm:spPr/>
    </dgm:pt>
    <dgm:pt modelId="{945406DB-0FB9-4916-93F0-5DEFBFAF6C6B}" type="sibTrans" cxnId="{613276C4-9878-4174-BFC9-EC1471226958}">
      <dgm:prSet/>
      <dgm:spPr/>
    </dgm:pt>
    <dgm:pt modelId="{3B47C189-7010-4752-86EC-11B29917AD63}">
      <dgm:prSet phldr="0"/>
      <dgm:spPr/>
      <dgm:t>
        <a:bodyPr/>
        <a:lstStyle/>
        <a:p>
          <a:pPr rtl="0"/>
          <a:r>
            <a:rPr lang="en-US" b="1" dirty="0">
              <a:latin typeface="Calibri"/>
              <a:cs typeface="Calibri"/>
            </a:rPr>
            <a:t>A school employee offers something to an individual in exchange for sexual conduct</a:t>
          </a:r>
        </a:p>
      </dgm:t>
    </dgm:pt>
    <dgm:pt modelId="{6C5FCECE-76AF-465A-B1AD-42A9B097F790}" type="parTrans" cxnId="{17AC91E7-AFAA-447E-A48E-3AA608195FA7}">
      <dgm:prSet/>
      <dgm:spPr/>
    </dgm:pt>
    <dgm:pt modelId="{E9B7EC4C-7C94-4DFA-A4A8-5F422F048E31}" type="sibTrans" cxnId="{17AC91E7-AFAA-447E-A48E-3AA608195FA7}">
      <dgm:prSet/>
      <dgm:spPr/>
    </dgm:pt>
    <dgm:pt modelId="{E4B995E1-580F-4044-82B4-ABAE13D32488}">
      <dgm:prSet phldr="0"/>
      <dgm:spPr/>
      <dgm:t>
        <a:bodyPr/>
        <a:lstStyle/>
        <a:p>
          <a:pPr rtl="0"/>
          <a:r>
            <a:rPr lang="en-US" b="1" dirty="0">
              <a:latin typeface="Calibri"/>
              <a:cs typeface="Calibri"/>
            </a:rPr>
            <a:t>A situation of discriminatory or sexual nature that has occurred and created an adverse setting.  An intimidating or offensive environment that causes a person to be fearful</a:t>
          </a:r>
        </a:p>
      </dgm:t>
    </dgm:pt>
    <dgm:pt modelId="{EA2A8B78-B639-4461-A840-C61155DC8FD3}" type="parTrans" cxnId="{18040CC3-C398-45C7-8B20-A5DF52B1B532}">
      <dgm:prSet/>
      <dgm:spPr/>
    </dgm:pt>
    <dgm:pt modelId="{094359BB-4029-498A-A233-F935104B5078}" type="sibTrans" cxnId="{18040CC3-C398-45C7-8B20-A5DF52B1B532}">
      <dgm:prSet/>
      <dgm:spPr/>
    </dgm:pt>
    <dgm:pt modelId="{F32CE457-2B81-41B8-9D9F-F4AA75F977DC}">
      <dgm:prSet phldr="0"/>
      <dgm:spPr/>
      <dgm:t>
        <a:bodyPr/>
        <a:lstStyle/>
        <a:p>
          <a:pPr rtl="0"/>
          <a:r>
            <a:rPr lang="en-US" b="1" dirty="0">
              <a:latin typeface="Calibri"/>
              <a:cs typeface="Calibri"/>
            </a:rPr>
            <a:t>Any unwelcome sexual conduct, such as unwelcome sexual advances, requests for sexual favors, and other verbal, nonverbal, or physical conduct of a sexual nature</a:t>
          </a:r>
        </a:p>
      </dgm:t>
    </dgm:pt>
    <dgm:pt modelId="{305BFA1F-F880-4F91-B7A3-84D13FD8F692}" type="parTrans" cxnId="{1A550F3F-45DD-4639-A5F6-7D1F231D118A}">
      <dgm:prSet/>
      <dgm:spPr/>
    </dgm:pt>
    <dgm:pt modelId="{15BE2BD2-DCE2-4D5E-92D8-7D70258EC562}" type="sibTrans" cxnId="{1A550F3F-45DD-4639-A5F6-7D1F231D118A}">
      <dgm:prSet/>
      <dgm:spPr/>
    </dgm:pt>
    <dgm:pt modelId="{EA31C203-6145-4045-A2C0-94FAB95135D2}">
      <dgm:prSet phldr="0"/>
      <dgm:spPr/>
      <dgm:t>
        <a:bodyPr/>
        <a:lstStyle/>
        <a:p>
          <a:pPr rtl="0"/>
          <a:r>
            <a:rPr lang="en-US" b="1" dirty="0">
              <a:latin typeface="Calibri Light"/>
            </a:rPr>
            <a:t>Violence</a:t>
          </a:r>
          <a:r>
            <a:rPr lang="en-US" b="1" dirty="0"/>
            <a:t> committed </a:t>
          </a:r>
          <a:r>
            <a:rPr lang="en-US" b="1" dirty="0">
              <a:latin typeface="Calibri Light"/>
            </a:rPr>
            <a:t>by a</a:t>
          </a:r>
          <a:r>
            <a:rPr lang="en-US" b="1" dirty="0"/>
            <a:t> current or former spouse or intimate partner of the complainant, a person with whom the complainant shares a child, a person who is cohabitating with or has cohabitated with the complainant as a spouse or intimate partner, a person similarly situated to a spouse of the complainant under the jurisdiction’s domestic or family violence laws, or any other person against a complainant who is protected under the domestic or family violence laws of the jurisdiction</a:t>
          </a:r>
        </a:p>
      </dgm:t>
    </dgm:pt>
    <dgm:pt modelId="{2D6160CB-4881-455E-A374-6E77A74357C4}" type="parTrans" cxnId="{E59E28C6-6A5B-45F9-9BAE-6EB3FFA773C8}">
      <dgm:prSet/>
      <dgm:spPr/>
    </dgm:pt>
    <dgm:pt modelId="{7030BAE8-E1BA-4A25-892D-06BF1F61E69A}" type="sibTrans" cxnId="{E59E28C6-6A5B-45F9-9BAE-6EB3FFA773C8}">
      <dgm:prSet/>
      <dgm:spPr/>
    </dgm:pt>
    <dgm:pt modelId="{4F902A3A-04D8-4AAC-8D3D-4211CC07720E}">
      <dgm:prSet phldr="0"/>
      <dgm:spPr/>
      <dgm:t>
        <a:bodyPr/>
        <a:lstStyle/>
        <a:p>
          <a:pPr rtl="0"/>
          <a:r>
            <a:rPr lang="en-US" b="1" dirty="0">
              <a:latin typeface="Calibri"/>
              <a:cs typeface="Calibri"/>
            </a:rPr>
            <a:t>Violence committed by a person who has been in a social relationship of a romantic or intimate nature with the complainant; the existence of such a relationship shall be determined based on consideration of the length of a relationship, the type of relationship, and the frequency of interaction between the persons involved in the relationship. </a:t>
          </a:r>
        </a:p>
      </dgm:t>
    </dgm:pt>
    <dgm:pt modelId="{EC5B2D92-3964-4342-815E-059F428D492B}" type="parTrans" cxnId="{04B0135B-A66A-4409-8ACE-B28D3C6E5280}">
      <dgm:prSet/>
      <dgm:spPr/>
    </dgm:pt>
    <dgm:pt modelId="{B3CE071D-CBAA-4D08-B912-ED161863C15F}" type="sibTrans" cxnId="{04B0135B-A66A-4409-8ACE-B28D3C6E5280}">
      <dgm:prSet/>
      <dgm:spPr/>
    </dgm:pt>
    <dgm:pt modelId="{E7EFBE8C-9A99-41EC-8E5F-06EFBC77588E}">
      <dgm:prSet phldr="0"/>
      <dgm:spPr/>
      <dgm:t>
        <a:bodyPr/>
        <a:lstStyle/>
        <a:p>
          <a:pPr rtl="0"/>
          <a:r>
            <a:rPr lang="en-US" b="1" dirty="0">
              <a:latin typeface="Calibri Light"/>
            </a:rPr>
            <a:t>Engaging</a:t>
          </a:r>
          <a:r>
            <a:rPr lang="en-US" b="1" dirty="0"/>
            <a:t> in a course of conduct directed at a specific person that would cause a reasonable person to fear for their own safety or the safety of others or to suffer substantial emotional distress. </a:t>
          </a:r>
          <a:r>
            <a:rPr lang="en-US" b="1" dirty="0">
              <a:latin typeface="Calibri Light"/>
            </a:rPr>
            <a:t>This includes stalking</a:t>
          </a:r>
          <a:r>
            <a:rPr lang="en-US" b="1" dirty="0"/>
            <a:t> based on sex—including stalking that occurs online or through messaging platforms, commonly known as cyber-stalking—when it occurs in the school’s education program or activity.</a:t>
          </a:r>
        </a:p>
      </dgm:t>
    </dgm:pt>
    <dgm:pt modelId="{D3430D24-AE40-44F9-91CB-024D099AC70B}" type="parTrans" cxnId="{462F1B20-55D4-4882-8EA4-93346A92975B}">
      <dgm:prSet/>
      <dgm:spPr/>
    </dgm:pt>
    <dgm:pt modelId="{D7DE3685-EB9E-4956-BB8A-19203239F49B}" type="sibTrans" cxnId="{462F1B20-55D4-4882-8EA4-93346A92975B}">
      <dgm:prSet/>
      <dgm:spPr/>
    </dgm:pt>
    <dgm:pt modelId="{44445F92-23B6-43EB-9D14-1884B4464989}" type="pres">
      <dgm:prSet presAssocID="{4264D994-5C1A-4780-AA92-6D7686116EDD}" presName="composite" presStyleCnt="0">
        <dgm:presLayoutVars>
          <dgm:chMax val="1"/>
          <dgm:dir/>
          <dgm:resizeHandles val="exact"/>
        </dgm:presLayoutVars>
      </dgm:prSet>
      <dgm:spPr/>
    </dgm:pt>
    <dgm:pt modelId="{06423F3A-9807-4238-B3B4-DCECE0821345}" type="pres">
      <dgm:prSet presAssocID="{8F32FFE4-50D4-4B63-8DB7-07DD744E8DE3}" presName="roof" presStyleLbl="dkBgShp" presStyleIdx="0" presStyleCnt="2"/>
      <dgm:spPr/>
    </dgm:pt>
    <dgm:pt modelId="{E2924884-647F-4570-AE91-14217C0B9CC7}" type="pres">
      <dgm:prSet presAssocID="{8F32FFE4-50D4-4B63-8DB7-07DD744E8DE3}" presName="pillars" presStyleCnt="0"/>
      <dgm:spPr/>
    </dgm:pt>
    <dgm:pt modelId="{93F1EB43-5C16-495F-AFC2-D0BF0915BDAF}" type="pres">
      <dgm:prSet presAssocID="{8F32FFE4-50D4-4B63-8DB7-07DD744E8DE3}" presName="pillar1" presStyleLbl="node1" presStyleIdx="0" presStyleCnt="6">
        <dgm:presLayoutVars>
          <dgm:bulletEnabled val="1"/>
        </dgm:presLayoutVars>
      </dgm:prSet>
      <dgm:spPr/>
    </dgm:pt>
    <dgm:pt modelId="{1BF37176-AF6E-4475-81E8-58E042F5CF61}" type="pres">
      <dgm:prSet presAssocID="{61CF6BFD-3154-47E3-9449-FCD37E3B8AE2}" presName="pillarX" presStyleLbl="node1" presStyleIdx="1" presStyleCnt="6">
        <dgm:presLayoutVars>
          <dgm:bulletEnabled val="1"/>
        </dgm:presLayoutVars>
      </dgm:prSet>
      <dgm:spPr/>
    </dgm:pt>
    <dgm:pt modelId="{E035E4C0-6E44-4AE8-AA41-29E045F23C1B}" type="pres">
      <dgm:prSet presAssocID="{FD2BE3CC-47C6-4DDA-9BB3-9AE3D74CAE65}" presName="pillarX" presStyleLbl="node1" presStyleIdx="2" presStyleCnt="6">
        <dgm:presLayoutVars>
          <dgm:bulletEnabled val="1"/>
        </dgm:presLayoutVars>
      </dgm:prSet>
      <dgm:spPr/>
    </dgm:pt>
    <dgm:pt modelId="{FF8F084A-608B-4BB2-B042-1CFE573BF7F8}" type="pres">
      <dgm:prSet presAssocID="{B1D1E8D3-C276-4BE9-8323-FB58F47D4B8D}" presName="pillarX" presStyleLbl="node1" presStyleIdx="3" presStyleCnt="6">
        <dgm:presLayoutVars>
          <dgm:bulletEnabled val="1"/>
        </dgm:presLayoutVars>
      </dgm:prSet>
      <dgm:spPr/>
    </dgm:pt>
    <dgm:pt modelId="{EC111CB9-0633-4105-BF06-D07F82D1F70D}" type="pres">
      <dgm:prSet presAssocID="{0A0F99E1-F476-4431-A90E-5FE457495C23}" presName="pillarX" presStyleLbl="node1" presStyleIdx="4" presStyleCnt="6">
        <dgm:presLayoutVars>
          <dgm:bulletEnabled val="1"/>
        </dgm:presLayoutVars>
      </dgm:prSet>
      <dgm:spPr/>
    </dgm:pt>
    <dgm:pt modelId="{3E2D6870-1D69-4BB2-9293-30E34747997D}" type="pres">
      <dgm:prSet presAssocID="{07AE0B73-DEC3-45DB-B675-2DAB20231CAF}" presName="pillarX" presStyleLbl="node1" presStyleIdx="5" presStyleCnt="6">
        <dgm:presLayoutVars>
          <dgm:bulletEnabled val="1"/>
        </dgm:presLayoutVars>
      </dgm:prSet>
      <dgm:spPr/>
    </dgm:pt>
    <dgm:pt modelId="{484C2F14-3E2E-4B22-B6B0-19AF5C3401FA}" type="pres">
      <dgm:prSet presAssocID="{8F32FFE4-50D4-4B63-8DB7-07DD744E8DE3}" presName="base" presStyleLbl="dkBgShp" presStyleIdx="1" presStyleCnt="2"/>
      <dgm:spPr/>
    </dgm:pt>
  </dgm:ptLst>
  <dgm:cxnLst>
    <dgm:cxn modelId="{D36ADB12-703E-4BD9-9904-709DBFEFD635}" srcId="{4264D994-5C1A-4780-AA92-6D7686116EDD}" destId="{8F32FFE4-50D4-4B63-8DB7-07DD744E8DE3}" srcOrd="0" destOrd="0" parTransId="{2AACC43B-C37C-444A-955B-624173227809}" sibTransId="{11CE6921-718E-425B-B92A-0A97E52BE675}"/>
    <dgm:cxn modelId="{672D2D17-A264-4943-9A68-1C38E25441B0}" type="presOf" srcId="{FD2BE3CC-47C6-4DDA-9BB3-9AE3D74CAE65}" destId="{E035E4C0-6E44-4AE8-AA41-29E045F23C1B}" srcOrd="0" destOrd="0" presId="urn:microsoft.com/office/officeart/2005/8/layout/hList3"/>
    <dgm:cxn modelId="{462F1B20-55D4-4882-8EA4-93346A92975B}" srcId="{07AE0B73-DEC3-45DB-B675-2DAB20231CAF}" destId="{E7EFBE8C-9A99-41EC-8E5F-06EFBC77588E}" srcOrd="0" destOrd="0" parTransId="{D3430D24-AE40-44F9-91CB-024D099AC70B}" sibTransId="{D7DE3685-EB9E-4956-BB8A-19203239F49B}"/>
    <dgm:cxn modelId="{3E33BC21-4B43-48A4-AC43-8701E299C4D9}" srcId="{8F32FFE4-50D4-4B63-8DB7-07DD744E8DE3}" destId="{B1D1E8D3-C276-4BE9-8323-FB58F47D4B8D}" srcOrd="3" destOrd="0" parTransId="{EF9C507B-7B48-4B1E-BED9-C804D2210839}" sibTransId="{D5428F99-9374-4B70-A2F6-0BAD71444592}"/>
    <dgm:cxn modelId="{1A550F3F-45DD-4639-A5F6-7D1F231D118A}" srcId="{FD2BE3CC-47C6-4DDA-9BB3-9AE3D74CAE65}" destId="{F32CE457-2B81-41B8-9D9F-F4AA75F977DC}" srcOrd="0" destOrd="0" parTransId="{305BFA1F-F880-4F91-B7A3-84D13FD8F692}" sibTransId="{15BE2BD2-DCE2-4D5E-92D8-7D70258EC562}"/>
    <dgm:cxn modelId="{04B0135B-A66A-4409-8ACE-B28D3C6E5280}" srcId="{B1D1E8D3-C276-4BE9-8323-FB58F47D4B8D}" destId="{4F902A3A-04D8-4AAC-8D3D-4211CC07720E}" srcOrd="0" destOrd="0" parTransId="{EC5B2D92-3964-4342-815E-059F428D492B}" sibTransId="{B3CE071D-CBAA-4D08-B912-ED161863C15F}"/>
    <dgm:cxn modelId="{11B42361-78DD-4F2E-8126-C5D0204B27FD}" type="presOf" srcId="{3B47C189-7010-4752-86EC-11B29917AD63}" destId="{93F1EB43-5C16-495F-AFC2-D0BF0915BDAF}" srcOrd="0" destOrd="1" presId="urn:microsoft.com/office/officeart/2005/8/layout/hList3"/>
    <dgm:cxn modelId="{37EE0342-FA2C-492D-95A4-01D1D451263F}" type="presOf" srcId="{07AE0B73-DEC3-45DB-B675-2DAB20231CAF}" destId="{3E2D6870-1D69-4BB2-9293-30E34747997D}" srcOrd="0" destOrd="0" presId="urn:microsoft.com/office/officeart/2005/8/layout/hList3"/>
    <dgm:cxn modelId="{86300A63-2789-4380-BA16-76DDEEA08E49}" type="presOf" srcId="{4264D994-5C1A-4780-AA92-6D7686116EDD}" destId="{44445F92-23B6-43EB-9D14-1884B4464989}" srcOrd="0" destOrd="0" presId="urn:microsoft.com/office/officeart/2005/8/layout/hList3"/>
    <dgm:cxn modelId="{95DBED6F-9F00-4A01-A794-E1E1654DE6D3}" type="presOf" srcId="{8F32FFE4-50D4-4B63-8DB7-07DD744E8DE3}" destId="{06423F3A-9807-4238-B3B4-DCECE0821345}" srcOrd="0" destOrd="0" presId="urn:microsoft.com/office/officeart/2005/8/layout/hList3"/>
    <dgm:cxn modelId="{FF05935A-A369-4077-BCDF-F2F7628AC89F}" srcId="{8F32FFE4-50D4-4B63-8DB7-07DD744E8DE3}" destId="{61CF6BFD-3154-47E3-9449-FCD37E3B8AE2}" srcOrd="1" destOrd="0" parTransId="{2E10EA11-E695-4848-86EE-9B1E4DCC5EC6}" sibTransId="{DD26982A-5EC9-4146-ADE2-9AF0AE08A5DB}"/>
    <dgm:cxn modelId="{BC160180-9034-457E-8146-3C9A2C34539C}" type="presOf" srcId="{61CF6BFD-3154-47E3-9449-FCD37E3B8AE2}" destId="{1BF37176-AF6E-4475-81E8-58E042F5CF61}" srcOrd="0" destOrd="0" presId="urn:microsoft.com/office/officeart/2005/8/layout/hList3"/>
    <dgm:cxn modelId="{3FC04080-5A72-432E-9F74-00C7FA2C9D1E}" srcId="{8F32FFE4-50D4-4B63-8DB7-07DD744E8DE3}" destId="{07AE0B73-DEC3-45DB-B675-2DAB20231CAF}" srcOrd="5" destOrd="0" parTransId="{8E52F357-6652-4CBB-881A-CB0A63EEE64E}" sibTransId="{7511FC02-E5E2-44EE-9377-02C5E623F472}"/>
    <dgm:cxn modelId="{3277A781-004C-4232-AFA2-7F1CFE2BA2EA}" srcId="{8F32FFE4-50D4-4B63-8DB7-07DD744E8DE3}" destId="{8EA25C51-74E3-4836-9EE3-4919F7FF913E}" srcOrd="0" destOrd="0" parTransId="{3022B335-8E24-4B40-88A5-5CD6C0C3CFD9}" sibTransId="{7ABC4905-0530-4DA3-87AA-EA1F049CCED3}"/>
    <dgm:cxn modelId="{D139F195-71B5-4FE3-9DCC-6FD7350FD6BD}" type="presOf" srcId="{4F902A3A-04D8-4AAC-8D3D-4211CC07720E}" destId="{FF8F084A-608B-4BB2-B042-1CFE573BF7F8}" srcOrd="0" destOrd="1" presId="urn:microsoft.com/office/officeart/2005/8/layout/hList3"/>
    <dgm:cxn modelId="{39599CA2-B905-4C58-ACEB-A588C43343F2}" type="presOf" srcId="{EA31C203-6145-4045-A2C0-94FAB95135D2}" destId="{EC111CB9-0633-4105-BF06-D07F82D1F70D}" srcOrd="0" destOrd="1" presId="urn:microsoft.com/office/officeart/2005/8/layout/hList3"/>
    <dgm:cxn modelId="{B2A333AD-9F70-438E-B196-D845C5CB6782}" type="presOf" srcId="{E7EFBE8C-9A99-41EC-8E5F-06EFBC77588E}" destId="{3E2D6870-1D69-4BB2-9293-30E34747997D}" srcOrd="0" destOrd="1" presId="urn:microsoft.com/office/officeart/2005/8/layout/hList3"/>
    <dgm:cxn modelId="{CC4FE1AD-0202-44F7-8D18-71824CCF67CE}" srcId="{8F32FFE4-50D4-4B63-8DB7-07DD744E8DE3}" destId="{FD2BE3CC-47C6-4DDA-9BB3-9AE3D74CAE65}" srcOrd="2" destOrd="0" parTransId="{EF15F8FD-ADA7-4203-8831-C235AA0364C2}" sibTransId="{35884D3C-B486-4DC6-B204-8970D2FFF77F}"/>
    <dgm:cxn modelId="{B3A47DB8-334B-40C1-99DA-A6424F1C5634}" type="presOf" srcId="{8EA25C51-74E3-4836-9EE3-4919F7FF913E}" destId="{93F1EB43-5C16-495F-AFC2-D0BF0915BDAF}" srcOrd="0" destOrd="0" presId="urn:microsoft.com/office/officeart/2005/8/layout/hList3"/>
    <dgm:cxn modelId="{18040CC3-C398-45C7-8B20-A5DF52B1B532}" srcId="{61CF6BFD-3154-47E3-9449-FCD37E3B8AE2}" destId="{E4B995E1-580F-4044-82B4-ABAE13D32488}" srcOrd="0" destOrd="0" parTransId="{EA2A8B78-B639-4461-A840-C61155DC8FD3}" sibTransId="{094359BB-4029-498A-A233-F935104B5078}"/>
    <dgm:cxn modelId="{613276C4-9878-4174-BFC9-EC1471226958}" srcId="{8F32FFE4-50D4-4B63-8DB7-07DD744E8DE3}" destId="{0A0F99E1-F476-4431-A90E-5FE457495C23}" srcOrd="4" destOrd="0" parTransId="{46BFF03D-6CBD-45E1-AFAD-71013B4FBC6F}" sibTransId="{945406DB-0FB9-4916-93F0-5DEFBFAF6C6B}"/>
    <dgm:cxn modelId="{E59E28C6-6A5B-45F9-9BAE-6EB3FFA773C8}" srcId="{0A0F99E1-F476-4431-A90E-5FE457495C23}" destId="{EA31C203-6145-4045-A2C0-94FAB95135D2}" srcOrd="0" destOrd="0" parTransId="{2D6160CB-4881-455E-A374-6E77A74357C4}" sibTransId="{7030BAE8-E1BA-4A25-892D-06BF1F61E69A}"/>
    <dgm:cxn modelId="{E9AD97CF-6D93-4D5A-A39E-98C4A947F975}" type="presOf" srcId="{0A0F99E1-F476-4431-A90E-5FE457495C23}" destId="{EC111CB9-0633-4105-BF06-D07F82D1F70D}" srcOrd="0" destOrd="0" presId="urn:microsoft.com/office/officeart/2005/8/layout/hList3"/>
    <dgm:cxn modelId="{17AC91E7-AFAA-447E-A48E-3AA608195FA7}" srcId="{8EA25C51-74E3-4836-9EE3-4919F7FF913E}" destId="{3B47C189-7010-4752-86EC-11B29917AD63}" srcOrd="0" destOrd="0" parTransId="{6C5FCECE-76AF-465A-B1AD-42A9B097F790}" sibTransId="{E9B7EC4C-7C94-4DFA-A4A8-5F422F048E31}"/>
    <dgm:cxn modelId="{A6B5F3EC-9F79-405F-8CBC-6F7F16C65F8C}" type="presOf" srcId="{B1D1E8D3-C276-4BE9-8323-FB58F47D4B8D}" destId="{FF8F084A-608B-4BB2-B042-1CFE573BF7F8}" srcOrd="0" destOrd="0" presId="urn:microsoft.com/office/officeart/2005/8/layout/hList3"/>
    <dgm:cxn modelId="{921914ED-4221-408E-BBAD-B09D5D7D19A1}" type="presOf" srcId="{E4B995E1-580F-4044-82B4-ABAE13D32488}" destId="{1BF37176-AF6E-4475-81E8-58E042F5CF61}" srcOrd="0" destOrd="1" presId="urn:microsoft.com/office/officeart/2005/8/layout/hList3"/>
    <dgm:cxn modelId="{E6D668FB-0758-4BDF-8FC6-366709B15DB2}" type="presOf" srcId="{F32CE457-2B81-41B8-9D9F-F4AA75F977DC}" destId="{E035E4C0-6E44-4AE8-AA41-29E045F23C1B}" srcOrd="0" destOrd="1" presId="urn:microsoft.com/office/officeart/2005/8/layout/hList3"/>
    <dgm:cxn modelId="{5B135CA2-2E51-43E5-B523-F8F7F30E7025}" type="presParOf" srcId="{44445F92-23B6-43EB-9D14-1884B4464989}" destId="{06423F3A-9807-4238-B3B4-DCECE0821345}" srcOrd="0" destOrd="0" presId="urn:microsoft.com/office/officeart/2005/8/layout/hList3"/>
    <dgm:cxn modelId="{2641177F-5896-4C31-A126-31DE0AE5D268}" type="presParOf" srcId="{44445F92-23B6-43EB-9D14-1884B4464989}" destId="{E2924884-647F-4570-AE91-14217C0B9CC7}" srcOrd="1" destOrd="0" presId="urn:microsoft.com/office/officeart/2005/8/layout/hList3"/>
    <dgm:cxn modelId="{E7333B3E-780D-4549-A3B6-E462FFFC5EE1}" type="presParOf" srcId="{E2924884-647F-4570-AE91-14217C0B9CC7}" destId="{93F1EB43-5C16-495F-AFC2-D0BF0915BDAF}" srcOrd="0" destOrd="0" presId="urn:microsoft.com/office/officeart/2005/8/layout/hList3"/>
    <dgm:cxn modelId="{9E7B9A36-AA00-4783-8D4C-0D6EEE2DAAA9}" type="presParOf" srcId="{E2924884-647F-4570-AE91-14217C0B9CC7}" destId="{1BF37176-AF6E-4475-81E8-58E042F5CF61}" srcOrd="1" destOrd="0" presId="urn:microsoft.com/office/officeart/2005/8/layout/hList3"/>
    <dgm:cxn modelId="{104BFE4F-D5CA-4D43-B8CA-4222656C94DA}" type="presParOf" srcId="{E2924884-647F-4570-AE91-14217C0B9CC7}" destId="{E035E4C0-6E44-4AE8-AA41-29E045F23C1B}" srcOrd="2" destOrd="0" presId="urn:microsoft.com/office/officeart/2005/8/layout/hList3"/>
    <dgm:cxn modelId="{C29FA1C8-ECD1-42E5-90A2-761F39C77372}" type="presParOf" srcId="{E2924884-647F-4570-AE91-14217C0B9CC7}" destId="{FF8F084A-608B-4BB2-B042-1CFE573BF7F8}" srcOrd="3" destOrd="0" presId="urn:microsoft.com/office/officeart/2005/8/layout/hList3"/>
    <dgm:cxn modelId="{31960D26-5FF8-4D50-ACF6-684C8FE0C35E}" type="presParOf" srcId="{E2924884-647F-4570-AE91-14217C0B9CC7}" destId="{EC111CB9-0633-4105-BF06-D07F82D1F70D}" srcOrd="4" destOrd="0" presId="urn:microsoft.com/office/officeart/2005/8/layout/hList3"/>
    <dgm:cxn modelId="{165E44BA-F59F-4D03-8B91-6C2366457C45}" type="presParOf" srcId="{E2924884-647F-4570-AE91-14217C0B9CC7}" destId="{3E2D6870-1D69-4BB2-9293-30E34747997D}" srcOrd="5" destOrd="0" presId="urn:microsoft.com/office/officeart/2005/8/layout/hList3"/>
    <dgm:cxn modelId="{02A48ADE-4AC0-49F4-A23C-EE554A3D8BFB}" type="presParOf" srcId="{44445F92-23B6-43EB-9D14-1884B4464989}" destId="{484C2F14-3E2E-4B22-B6B0-19AF5C3401FA}"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16530F-1235-4CAE-8BCE-5A764FB42F28}">
      <dsp:nvSpPr>
        <dsp:cNvPr id="0" name=""/>
        <dsp:cNvSpPr/>
      </dsp:nvSpPr>
      <dsp:spPr>
        <a:xfrm rot="16200000">
          <a:off x="-1425096" y="1426673"/>
          <a:ext cx="4401014" cy="1547666"/>
        </a:xfrm>
        <a:prstGeom prst="flowChartManualOperati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73941" bIns="0" numCol="1" spcCol="1270" anchor="ctr" anchorCtr="0">
          <a:noAutofit/>
        </a:bodyPr>
        <a:lstStyle/>
        <a:p>
          <a:pPr marL="0" lvl="0" indent="0" algn="l" defTabSz="533400" rtl="0">
            <a:lnSpc>
              <a:spcPct val="90000"/>
            </a:lnSpc>
            <a:spcBef>
              <a:spcPct val="0"/>
            </a:spcBef>
            <a:spcAft>
              <a:spcPct val="35000"/>
            </a:spcAft>
            <a:buNone/>
          </a:pPr>
          <a:r>
            <a:rPr lang="en-US" sz="1200" b="1" kern="1200" dirty="0">
              <a:solidFill>
                <a:schemeClr val="bg1"/>
              </a:solidFill>
              <a:latin typeface="Calibri"/>
              <a:cs typeface="Calibri"/>
            </a:rPr>
            <a:t>This policy prohibits sexual harassment and sexual misconduct (“Prohibited Conduct”) on University property and in all University programs and activities.  </a:t>
          </a:r>
        </a:p>
      </dsp:txBody>
      <dsp:txXfrm rot="5400000">
        <a:off x="1578" y="880202"/>
        <a:ext cx="1547666" cy="2640608"/>
      </dsp:txXfrm>
    </dsp:sp>
    <dsp:sp modelId="{9C6C6F5C-F44A-415A-97C6-8160DAAE17C0}">
      <dsp:nvSpPr>
        <dsp:cNvPr id="0" name=""/>
        <dsp:cNvSpPr/>
      </dsp:nvSpPr>
      <dsp:spPr>
        <a:xfrm rot="16200000">
          <a:off x="238645" y="1426673"/>
          <a:ext cx="4401014" cy="1547666"/>
        </a:xfrm>
        <a:prstGeom prst="flowChartManualOperati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73941" bIns="0" numCol="1" spcCol="1270" anchor="ctr" anchorCtr="0">
          <a:noAutofit/>
        </a:bodyPr>
        <a:lstStyle/>
        <a:p>
          <a:pPr marL="0" lvl="0" indent="0" algn="l" defTabSz="533400" rtl="0">
            <a:lnSpc>
              <a:spcPct val="90000"/>
            </a:lnSpc>
            <a:spcBef>
              <a:spcPct val="0"/>
            </a:spcBef>
            <a:spcAft>
              <a:spcPct val="35000"/>
            </a:spcAft>
            <a:buNone/>
          </a:pPr>
          <a:r>
            <a:rPr lang="en-US" sz="1200" b="1" kern="1200" dirty="0">
              <a:solidFill>
                <a:schemeClr val="bg1"/>
              </a:solidFill>
              <a:latin typeface="Calibri"/>
              <a:cs typeface="Calibri"/>
            </a:rPr>
            <a:t>All participants in University programs and activities are responsible for helping to ensure our University community is kept free of Prohibited Contact </a:t>
          </a:r>
        </a:p>
      </dsp:txBody>
      <dsp:txXfrm rot="5400000">
        <a:off x="1665319" y="880202"/>
        <a:ext cx="1547666" cy="2640608"/>
      </dsp:txXfrm>
    </dsp:sp>
    <dsp:sp modelId="{9E1D85CC-E071-4FB4-9627-85D98BB0E992}">
      <dsp:nvSpPr>
        <dsp:cNvPr id="0" name=""/>
        <dsp:cNvSpPr/>
      </dsp:nvSpPr>
      <dsp:spPr>
        <a:xfrm rot="16200000">
          <a:off x="1902386" y="1426673"/>
          <a:ext cx="4401014" cy="1547666"/>
        </a:xfrm>
        <a:prstGeom prst="flowChartManualOperati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73941" bIns="0" numCol="1" spcCol="1270" anchor="ctr" anchorCtr="0">
          <a:noAutofit/>
        </a:bodyPr>
        <a:lstStyle/>
        <a:p>
          <a:pPr marL="0" lvl="0" indent="0" algn="l" defTabSz="533400">
            <a:lnSpc>
              <a:spcPct val="90000"/>
            </a:lnSpc>
            <a:spcBef>
              <a:spcPct val="0"/>
            </a:spcBef>
            <a:spcAft>
              <a:spcPct val="35000"/>
            </a:spcAft>
            <a:buNone/>
          </a:pPr>
          <a:r>
            <a:rPr lang="en-US" sz="1200" b="1" kern="1200" dirty="0">
              <a:solidFill>
                <a:schemeClr val="bg1"/>
              </a:solidFill>
              <a:latin typeface="Calibri"/>
              <a:cs typeface="Calibri"/>
            </a:rPr>
            <a:t>Individuals who are subjected to Prohibited Conduct in violation of this policy are encouraged to report these incidents. </a:t>
          </a:r>
        </a:p>
      </dsp:txBody>
      <dsp:txXfrm rot="5400000">
        <a:off x="3329060" y="880202"/>
        <a:ext cx="1547666" cy="2640608"/>
      </dsp:txXfrm>
    </dsp:sp>
    <dsp:sp modelId="{6FEEDB72-D9F9-4AFF-AE6D-ECE99E9E06CD}">
      <dsp:nvSpPr>
        <dsp:cNvPr id="0" name=""/>
        <dsp:cNvSpPr/>
      </dsp:nvSpPr>
      <dsp:spPr>
        <a:xfrm rot="16200000">
          <a:off x="3566128" y="1426673"/>
          <a:ext cx="4401014" cy="1547666"/>
        </a:xfrm>
        <a:prstGeom prst="flowChartManualOperati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73941" bIns="0" numCol="1" spcCol="1270" anchor="ctr" anchorCtr="0">
          <a:noAutofit/>
        </a:bodyPr>
        <a:lstStyle/>
        <a:p>
          <a:pPr marL="0" lvl="0" indent="0" algn="l" defTabSz="533400">
            <a:lnSpc>
              <a:spcPct val="90000"/>
            </a:lnSpc>
            <a:spcBef>
              <a:spcPct val="0"/>
            </a:spcBef>
            <a:spcAft>
              <a:spcPct val="35000"/>
            </a:spcAft>
            <a:buNone/>
          </a:pPr>
          <a:r>
            <a:rPr lang="en-US" sz="1200" b="1" kern="1200" dirty="0">
              <a:solidFill>
                <a:schemeClr val="bg1"/>
              </a:solidFill>
              <a:latin typeface="Calibri"/>
              <a:cs typeface="Calibri"/>
            </a:rPr>
            <a:t>This policy applies to all members of the University community including, but not limited to, students, employees, interns, contractors and vendors (including their employees), guests and visitors while they are on University property or participating in University programs and activities.</a:t>
          </a:r>
          <a:endParaRPr lang="en-US" sz="1200" b="1" kern="1200" dirty="0">
            <a:solidFill>
              <a:schemeClr val="bg1"/>
            </a:solidFill>
          </a:endParaRPr>
        </a:p>
      </dsp:txBody>
      <dsp:txXfrm rot="5400000">
        <a:off x="4992802" y="880202"/>
        <a:ext cx="1547666" cy="26406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423F3A-9807-4238-B3B4-DCECE0821345}">
      <dsp:nvSpPr>
        <dsp:cNvPr id="0" name=""/>
        <dsp:cNvSpPr/>
      </dsp:nvSpPr>
      <dsp:spPr>
        <a:xfrm>
          <a:off x="0" y="0"/>
          <a:ext cx="10538177" cy="1336830"/>
        </a:xfrm>
        <a:prstGeom prst="rect">
          <a:avLst/>
        </a:prstGeom>
        <a:solidFill>
          <a:schemeClr val="accent1">
            <a:shade val="8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txBody>
        <a:bodyPr spcFirstLastPara="0" vert="horz" wrap="square" lIns="140970" tIns="140970" rIns="140970" bIns="140970" numCol="1" spcCol="1270" anchor="ctr" anchorCtr="0">
          <a:noAutofit/>
        </a:bodyPr>
        <a:lstStyle/>
        <a:p>
          <a:pPr marL="0" lvl="0" indent="0" algn="ctr" defTabSz="1644650" rtl="0">
            <a:lnSpc>
              <a:spcPct val="90000"/>
            </a:lnSpc>
            <a:spcBef>
              <a:spcPct val="0"/>
            </a:spcBef>
            <a:spcAft>
              <a:spcPct val="35000"/>
            </a:spcAft>
            <a:buNone/>
          </a:pPr>
          <a:r>
            <a:rPr lang="en-US" sz="3700" b="1" kern="1200" dirty="0">
              <a:latin typeface="Calibri"/>
              <a:cs typeface="Calibri"/>
            </a:rPr>
            <a:t>Conduct on the basis of sex that satisfies one or more of the following:</a:t>
          </a:r>
          <a:endParaRPr lang="en-US" sz="3700" b="1" kern="1200" dirty="0"/>
        </a:p>
      </dsp:txBody>
      <dsp:txXfrm>
        <a:off x="0" y="0"/>
        <a:ext cx="10538177" cy="1336830"/>
      </dsp:txXfrm>
    </dsp:sp>
    <dsp:sp modelId="{93F1EB43-5C16-495F-AFC2-D0BF0915BDAF}">
      <dsp:nvSpPr>
        <dsp:cNvPr id="0" name=""/>
        <dsp:cNvSpPr/>
      </dsp:nvSpPr>
      <dsp:spPr>
        <a:xfrm>
          <a:off x="5145" y="1336830"/>
          <a:ext cx="1754647" cy="280734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rtl="0">
            <a:lnSpc>
              <a:spcPct val="90000"/>
            </a:lnSpc>
            <a:spcBef>
              <a:spcPct val="0"/>
            </a:spcBef>
            <a:spcAft>
              <a:spcPct val="35000"/>
            </a:spcAft>
            <a:buNone/>
          </a:pPr>
          <a:r>
            <a:rPr lang="en-US" sz="1200" b="1" kern="1200" dirty="0">
              <a:latin typeface="Calibri"/>
              <a:cs typeface="Calibri"/>
            </a:rPr>
            <a:t>Quid pro quo harassment</a:t>
          </a:r>
        </a:p>
        <a:p>
          <a:pPr marL="57150" lvl="1" indent="-57150" algn="l" defTabSz="400050" rtl="0">
            <a:lnSpc>
              <a:spcPct val="90000"/>
            </a:lnSpc>
            <a:spcBef>
              <a:spcPct val="0"/>
            </a:spcBef>
            <a:spcAft>
              <a:spcPct val="15000"/>
            </a:spcAft>
            <a:buChar char="•"/>
          </a:pPr>
          <a:r>
            <a:rPr lang="en-US" sz="900" b="1" kern="1200" dirty="0">
              <a:latin typeface="Calibri"/>
              <a:cs typeface="Calibri"/>
            </a:rPr>
            <a:t>A school employee offers something to an individual in exchange for sexual conduct</a:t>
          </a:r>
        </a:p>
      </dsp:txBody>
      <dsp:txXfrm>
        <a:off x="5145" y="1336830"/>
        <a:ext cx="1754647" cy="2807343"/>
      </dsp:txXfrm>
    </dsp:sp>
    <dsp:sp modelId="{1BF37176-AF6E-4475-81E8-58E042F5CF61}">
      <dsp:nvSpPr>
        <dsp:cNvPr id="0" name=""/>
        <dsp:cNvSpPr/>
      </dsp:nvSpPr>
      <dsp:spPr>
        <a:xfrm>
          <a:off x="1759793" y="1336830"/>
          <a:ext cx="1754647" cy="280734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dirty="0">
              <a:latin typeface="Calibri"/>
              <a:cs typeface="Calibri"/>
            </a:rPr>
            <a:t>Hostile environment harassment</a:t>
          </a:r>
        </a:p>
        <a:p>
          <a:pPr marL="57150" lvl="1" indent="-57150" algn="l" defTabSz="400050" rtl="0">
            <a:lnSpc>
              <a:spcPct val="90000"/>
            </a:lnSpc>
            <a:spcBef>
              <a:spcPct val="0"/>
            </a:spcBef>
            <a:spcAft>
              <a:spcPct val="15000"/>
            </a:spcAft>
            <a:buChar char="•"/>
          </a:pPr>
          <a:r>
            <a:rPr lang="en-US" sz="900" b="1" kern="1200" dirty="0">
              <a:latin typeface="Calibri"/>
              <a:cs typeface="Calibri"/>
            </a:rPr>
            <a:t>A situation of discriminatory or sexual nature that has occurred and created an adverse setting.  An intimidating or offensive environment that causes a person to be fearful</a:t>
          </a:r>
        </a:p>
      </dsp:txBody>
      <dsp:txXfrm>
        <a:off x="1759793" y="1336830"/>
        <a:ext cx="1754647" cy="2807343"/>
      </dsp:txXfrm>
    </dsp:sp>
    <dsp:sp modelId="{E035E4C0-6E44-4AE8-AA41-29E045F23C1B}">
      <dsp:nvSpPr>
        <dsp:cNvPr id="0" name=""/>
        <dsp:cNvSpPr/>
      </dsp:nvSpPr>
      <dsp:spPr>
        <a:xfrm>
          <a:off x="3514440" y="1336830"/>
          <a:ext cx="1754647" cy="280734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dirty="0">
              <a:latin typeface="Calibri"/>
              <a:cs typeface="Calibri"/>
            </a:rPr>
            <a:t>Sexual assault</a:t>
          </a:r>
        </a:p>
        <a:p>
          <a:pPr marL="57150" lvl="1" indent="-57150" algn="l" defTabSz="400050" rtl="0">
            <a:lnSpc>
              <a:spcPct val="90000"/>
            </a:lnSpc>
            <a:spcBef>
              <a:spcPct val="0"/>
            </a:spcBef>
            <a:spcAft>
              <a:spcPct val="15000"/>
            </a:spcAft>
            <a:buChar char="•"/>
          </a:pPr>
          <a:r>
            <a:rPr lang="en-US" sz="900" b="1" kern="1200" dirty="0">
              <a:latin typeface="Calibri"/>
              <a:cs typeface="Calibri"/>
            </a:rPr>
            <a:t>Any unwelcome sexual conduct, such as unwelcome sexual advances, requests for sexual favors, and other verbal, nonverbal, or physical conduct of a sexual nature</a:t>
          </a:r>
        </a:p>
      </dsp:txBody>
      <dsp:txXfrm>
        <a:off x="3514440" y="1336830"/>
        <a:ext cx="1754647" cy="2807343"/>
      </dsp:txXfrm>
    </dsp:sp>
    <dsp:sp modelId="{FF8F084A-608B-4BB2-B042-1CFE573BF7F8}">
      <dsp:nvSpPr>
        <dsp:cNvPr id="0" name=""/>
        <dsp:cNvSpPr/>
      </dsp:nvSpPr>
      <dsp:spPr>
        <a:xfrm>
          <a:off x="5269088" y="1336830"/>
          <a:ext cx="1754647" cy="280734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dirty="0">
              <a:latin typeface="Calibri"/>
              <a:cs typeface="Calibri"/>
            </a:rPr>
            <a:t>Dating violence</a:t>
          </a:r>
        </a:p>
        <a:p>
          <a:pPr marL="57150" lvl="1" indent="-57150" algn="l" defTabSz="400050" rtl="0">
            <a:lnSpc>
              <a:spcPct val="90000"/>
            </a:lnSpc>
            <a:spcBef>
              <a:spcPct val="0"/>
            </a:spcBef>
            <a:spcAft>
              <a:spcPct val="15000"/>
            </a:spcAft>
            <a:buChar char="•"/>
          </a:pPr>
          <a:r>
            <a:rPr lang="en-US" sz="900" b="1" kern="1200" dirty="0">
              <a:latin typeface="Calibri"/>
              <a:cs typeface="Calibri"/>
            </a:rPr>
            <a:t>Violence committed by a person who has been in a social relationship of a romantic or intimate nature with the complainant; the existence of such a relationship shall be determined based on consideration of the length of a relationship, the type of relationship, and the frequency of interaction between the persons involved in the relationship. </a:t>
          </a:r>
        </a:p>
      </dsp:txBody>
      <dsp:txXfrm>
        <a:off x="5269088" y="1336830"/>
        <a:ext cx="1754647" cy="2807343"/>
      </dsp:txXfrm>
    </dsp:sp>
    <dsp:sp modelId="{EC111CB9-0633-4105-BF06-D07F82D1F70D}">
      <dsp:nvSpPr>
        <dsp:cNvPr id="0" name=""/>
        <dsp:cNvSpPr/>
      </dsp:nvSpPr>
      <dsp:spPr>
        <a:xfrm>
          <a:off x="7023736" y="1336830"/>
          <a:ext cx="1754647" cy="280734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dirty="0">
              <a:latin typeface="Calibri"/>
              <a:cs typeface="Calibri"/>
            </a:rPr>
            <a:t>Domestic violence</a:t>
          </a:r>
        </a:p>
        <a:p>
          <a:pPr marL="57150" lvl="1" indent="-57150" algn="l" defTabSz="400050" rtl="0">
            <a:lnSpc>
              <a:spcPct val="90000"/>
            </a:lnSpc>
            <a:spcBef>
              <a:spcPct val="0"/>
            </a:spcBef>
            <a:spcAft>
              <a:spcPct val="15000"/>
            </a:spcAft>
            <a:buChar char="•"/>
          </a:pPr>
          <a:r>
            <a:rPr lang="en-US" sz="900" b="1" kern="1200" dirty="0">
              <a:latin typeface="Calibri Light"/>
            </a:rPr>
            <a:t>Violence</a:t>
          </a:r>
          <a:r>
            <a:rPr lang="en-US" sz="900" b="1" kern="1200" dirty="0"/>
            <a:t> committed </a:t>
          </a:r>
          <a:r>
            <a:rPr lang="en-US" sz="900" b="1" kern="1200" dirty="0">
              <a:latin typeface="Calibri Light"/>
            </a:rPr>
            <a:t>by a</a:t>
          </a:r>
          <a:r>
            <a:rPr lang="en-US" sz="900" b="1" kern="1200" dirty="0"/>
            <a:t> current or former spouse or intimate partner of the complainant, a person with whom the complainant shares a child, a person who is cohabitating with or has cohabitated with the complainant as a spouse or intimate partner, a person similarly situated to a spouse of the complainant under the jurisdiction’s domestic or family violence laws, or any other person against a complainant who is protected under the domestic or family violence laws of the jurisdiction</a:t>
          </a:r>
        </a:p>
      </dsp:txBody>
      <dsp:txXfrm>
        <a:off x="7023736" y="1336830"/>
        <a:ext cx="1754647" cy="2807343"/>
      </dsp:txXfrm>
    </dsp:sp>
    <dsp:sp modelId="{3E2D6870-1D69-4BB2-9293-30E34747997D}">
      <dsp:nvSpPr>
        <dsp:cNvPr id="0" name=""/>
        <dsp:cNvSpPr/>
      </dsp:nvSpPr>
      <dsp:spPr>
        <a:xfrm>
          <a:off x="8778383" y="1336830"/>
          <a:ext cx="1754647" cy="280734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dirty="0">
              <a:latin typeface="Calibri"/>
              <a:cs typeface="Calibri"/>
            </a:rPr>
            <a:t>Stalking</a:t>
          </a:r>
          <a:endParaRPr lang="en-US" sz="1200" b="1" kern="1200" dirty="0"/>
        </a:p>
        <a:p>
          <a:pPr marL="57150" lvl="1" indent="-57150" algn="l" defTabSz="400050" rtl="0">
            <a:lnSpc>
              <a:spcPct val="90000"/>
            </a:lnSpc>
            <a:spcBef>
              <a:spcPct val="0"/>
            </a:spcBef>
            <a:spcAft>
              <a:spcPct val="15000"/>
            </a:spcAft>
            <a:buChar char="•"/>
          </a:pPr>
          <a:r>
            <a:rPr lang="en-US" sz="900" b="1" kern="1200" dirty="0">
              <a:latin typeface="Calibri Light"/>
            </a:rPr>
            <a:t>Engaging</a:t>
          </a:r>
          <a:r>
            <a:rPr lang="en-US" sz="900" b="1" kern="1200" dirty="0"/>
            <a:t> in a course of conduct directed at a specific person that would cause a reasonable person to fear for their own safety or the safety of others or to suffer substantial emotional distress. </a:t>
          </a:r>
          <a:r>
            <a:rPr lang="en-US" sz="900" b="1" kern="1200" dirty="0">
              <a:latin typeface="Calibri Light"/>
            </a:rPr>
            <a:t>This includes stalking</a:t>
          </a:r>
          <a:r>
            <a:rPr lang="en-US" sz="900" b="1" kern="1200" dirty="0"/>
            <a:t> based on sex—including stalking that occurs online or through messaging platforms, commonly known as cyber-stalking—when it occurs in the school’s education program or activity.</a:t>
          </a:r>
        </a:p>
      </dsp:txBody>
      <dsp:txXfrm>
        <a:off x="8778383" y="1336830"/>
        <a:ext cx="1754647" cy="2807343"/>
      </dsp:txXfrm>
    </dsp:sp>
    <dsp:sp modelId="{484C2F14-3E2E-4B22-B6B0-19AF5C3401FA}">
      <dsp:nvSpPr>
        <dsp:cNvPr id="0" name=""/>
        <dsp:cNvSpPr/>
      </dsp:nvSpPr>
      <dsp:spPr>
        <a:xfrm>
          <a:off x="0" y="4144173"/>
          <a:ext cx="10538177" cy="311927"/>
        </a:xfrm>
        <a:prstGeom prst="rect">
          <a:avLst/>
        </a:prstGeom>
        <a:solidFill>
          <a:schemeClr val="accent1">
            <a:shade val="8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1776E1-A023-44C4-9C95-D2B77FD24F81}" type="datetimeFigureOut">
              <a:t>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5A353A-07C1-4D28-A032-C471586F7F53}" type="slidenum">
              <a:t>‹#›</a:t>
            </a:fld>
            <a:endParaRPr lang="en-US"/>
          </a:p>
        </p:txBody>
      </p:sp>
    </p:spTree>
    <p:extLst>
      <p:ext uri="{BB962C8B-B14F-4D97-AF65-F5344CB8AC3E}">
        <p14:creationId xmlns:p14="http://schemas.microsoft.com/office/powerpoint/2010/main" val="1753705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2.ed.gov/about/offices/list/ocr/docs/tix_dis.html"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2.ed.gov/policy/rights/guid/ocr/sexoverview.html"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2.ed.gov/about/offices/list/ocr/docs/tix_dis.html"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www2.ed.gov/policy/rights/guid/ocr/sexoverview.html"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2.ed.gov/about/offices/list/ocr/docs/202107-qa-titleix.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2.ed.gov/about/offices/list/ocr/lgbt.html"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2.ed.gov/about/offices/list/ocr/docs/202107-qa-titleix.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ecpi.smartcatalogiq.com/2022/Catalog/University-Policies/Sexual-Harassment-and-Sexual-Misconduct-Policy"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9586FF6D-28E2-499A-BD18-986E562A60AE}" type="slidenum">
              <a:rPr lang="en-US" smtClean="0"/>
              <a:t>1</a:t>
            </a:fld>
            <a:endParaRPr lang="en-US"/>
          </a:p>
        </p:txBody>
      </p:sp>
    </p:spTree>
    <p:extLst>
      <p:ext uri="{BB962C8B-B14F-4D97-AF65-F5344CB8AC3E}">
        <p14:creationId xmlns:p14="http://schemas.microsoft.com/office/powerpoint/2010/main" val="2744029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https://www2.ed.gov/about/offices/list/ocr/docs/tix_dis.html</a:t>
            </a:r>
            <a:r>
              <a:rPr lang="en-US" dirty="0"/>
              <a:t> </a:t>
            </a:r>
          </a:p>
          <a:p>
            <a:r>
              <a:rPr lang="en-US" dirty="0">
                <a:hlinkClick r:id="rId4"/>
              </a:rPr>
              <a:t>https://www2.ed.gov/policy/rights/guid/ocr/sexoverview.html</a:t>
            </a:r>
            <a:r>
              <a:rPr lang="en-US" dirty="0"/>
              <a:t> </a:t>
            </a:r>
            <a:endParaRPr lang="en-US" dirty="0">
              <a:cs typeface="Calibri"/>
            </a:endParaRPr>
          </a:p>
        </p:txBody>
      </p:sp>
      <p:sp>
        <p:nvSpPr>
          <p:cNvPr id="4" name="Slide Number Placeholder 3"/>
          <p:cNvSpPr>
            <a:spLocks noGrp="1"/>
          </p:cNvSpPr>
          <p:nvPr>
            <p:ph type="sldNum" sz="quarter" idx="5"/>
          </p:nvPr>
        </p:nvSpPr>
        <p:spPr/>
        <p:txBody>
          <a:bodyPr/>
          <a:lstStyle/>
          <a:p>
            <a:fld id="{B8A8C92E-ACE9-3649-BDCD-CE5133FFCDCF}" type="slidenum">
              <a:rPr lang="en-US" smtClean="0"/>
              <a:t>2</a:t>
            </a:fld>
            <a:endParaRPr lang="en-US"/>
          </a:p>
        </p:txBody>
      </p:sp>
    </p:spTree>
    <p:extLst>
      <p:ext uri="{BB962C8B-B14F-4D97-AF65-F5344CB8AC3E}">
        <p14:creationId xmlns:p14="http://schemas.microsoft.com/office/powerpoint/2010/main" val="3577867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https://www2.ed.gov/about/offices/list/ocr/docs/tix_dis.html</a:t>
            </a:r>
            <a:r>
              <a:rPr lang="en-US" dirty="0"/>
              <a:t> </a:t>
            </a:r>
          </a:p>
          <a:p>
            <a:r>
              <a:rPr lang="en-US" dirty="0">
                <a:hlinkClick r:id="rId4"/>
              </a:rPr>
              <a:t>https://www2.ed.gov/policy/rights/guid/ocr/sexoverview.html</a:t>
            </a:r>
            <a:r>
              <a:rPr lang="en-US" dirty="0"/>
              <a:t> </a:t>
            </a:r>
            <a:endParaRPr lang="en-US" dirty="0">
              <a:cs typeface="Calibri"/>
            </a:endParaRPr>
          </a:p>
        </p:txBody>
      </p:sp>
      <p:sp>
        <p:nvSpPr>
          <p:cNvPr id="4" name="Slide Number Placeholder 3"/>
          <p:cNvSpPr>
            <a:spLocks noGrp="1"/>
          </p:cNvSpPr>
          <p:nvPr>
            <p:ph type="sldNum" sz="quarter" idx="5"/>
          </p:nvPr>
        </p:nvSpPr>
        <p:spPr/>
        <p:txBody>
          <a:bodyPr/>
          <a:lstStyle/>
          <a:p>
            <a:fld id="{B8A8C92E-ACE9-3649-BDCD-CE5133FFCDCF}" type="slidenum">
              <a:rPr lang="en-US" smtClean="0"/>
              <a:t>3</a:t>
            </a:fld>
            <a:endParaRPr lang="en-US"/>
          </a:p>
        </p:txBody>
      </p:sp>
    </p:spTree>
    <p:extLst>
      <p:ext uri="{BB962C8B-B14F-4D97-AF65-F5344CB8AC3E}">
        <p14:creationId xmlns:p14="http://schemas.microsoft.com/office/powerpoint/2010/main" val="2674040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https://www2.ed.gov/about/offices/list/ocr/docs/202107-qa-titleix.pdf</a:t>
            </a:r>
            <a:r>
              <a:rPr lang="en-US" dirty="0"/>
              <a:t> </a:t>
            </a:r>
          </a:p>
        </p:txBody>
      </p:sp>
      <p:sp>
        <p:nvSpPr>
          <p:cNvPr id="4" name="Slide Number Placeholder 3"/>
          <p:cNvSpPr>
            <a:spLocks noGrp="1"/>
          </p:cNvSpPr>
          <p:nvPr>
            <p:ph type="sldNum" sz="quarter" idx="5"/>
          </p:nvPr>
        </p:nvSpPr>
        <p:spPr/>
        <p:txBody>
          <a:bodyPr/>
          <a:lstStyle/>
          <a:p>
            <a:fld id="{B8A8C92E-ACE9-3649-BDCD-CE5133FFCDCF}" type="slidenum">
              <a:rPr lang="en-US" smtClean="0"/>
              <a:t>4</a:t>
            </a:fld>
            <a:endParaRPr lang="en-US"/>
          </a:p>
        </p:txBody>
      </p:sp>
    </p:spTree>
    <p:extLst>
      <p:ext uri="{BB962C8B-B14F-4D97-AF65-F5344CB8AC3E}">
        <p14:creationId xmlns:p14="http://schemas.microsoft.com/office/powerpoint/2010/main" val="3224973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https://www2.ed.gov/about/offices/list/ocr/lgbt.html</a:t>
            </a:r>
            <a:r>
              <a:rPr lang="en-US" dirty="0"/>
              <a:t> </a:t>
            </a:r>
          </a:p>
        </p:txBody>
      </p:sp>
      <p:sp>
        <p:nvSpPr>
          <p:cNvPr id="4" name="Slide Number Placeholder 3"/>
          <p:cNvSpPr>
            <a:spLocks noGrp="1"/>
          </p:cNvSpPr>
          <p:nvPr>
            <p:ph type="sldNum" sz="quarter" idx="5"/>
          </p:nvPr>
        </p:nvSpPr>
        <p:spPr/>
        <p:txBody>
          <a:bodyPr/>
          <a:lstStyle/>
          <a:p>
            <a:fld id="{B8A8C92E-ACE9-3649-BDCD-CE5133FFCDCF}" type="slidenum">
              <a:rPr lang="en-US" smtClean="0"/>
              <a:t>7</a:t>
            </a:fld>
            <a:endParaRPr lang="en-US"/>
          </a:p>
        </p:txBody>
      </p:sp>
    </p:spTree>
    <p:extLst>
      <p:ext uri="{BB962C8B-B14F-4D97-AF65-F5344CB8AC3E}">
        <p14:creationId xmlns:p14="http://schemas.microsoft.com/office/powerpoint/2010/main" val="1139620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https://www2.ed.gov/about/offices/list/ocr/docs/202107-qa-titleix.pdf</a:t>
            </a:r>
            <a:r>
              <a:rPr lang="en-US" dirty="0"/>
              <a:t> </a:t>
            </a:r>
          </a:p>
        </p:txBody>
      </p:sp>
      <p:sp>
        <p:nvSpPr>
          <p:cNvPr id="4" name="Slide Number Placeholder 3"/>
          <p:cNvSpPr>
            <a:spLocks noGrp="1"/>
          </p:cNvSpPr>
          <p:nvPr>
            <p:ph type="sldNum" sz="quarter" idx="5"/>
          </p:nvPr>
        </p:nvSpPr>
        <p:spPr/>
        <p:txBody>
          <a:bodyPr/>
          <a:lstStyle/>
          <a:p>
            <a:fld id="{B8A8C92E-ACE9-3649-BDCD-CE5133FFCDCF}" type="slidenum">
              <a:rPr lang="en-US" smtClean="0"/>
              <a:t>9</a:t>
            </a:fld>
            <a:endParaRPr lang="en-US"/>
          </a:p>
        </p:txBody>
      </p:sp>
    </p:spTree>
    <p:extLst>
      <p:ext uri="{BB962C8B-B14F-4D97-AF65-F5344CB8AC3E}">
        <p14:creationId xmlns:p14="http://schemas.microsoft.com/office/powerpoint/2010/main" val="1380669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http://ecpi.smartcatalogiq.com/2022/Catalog/University-Policies/Sexual-Harassment-and-Sexual-Misconduct-Policy</a:t>
            </a:r>
            <a:endParaRPr lang="en-US" dirty="0"/>
          </a:p>
          <a:p>
            <a:endParaRPr lang="en-US" dirty="0">
              <a:cs typeface="Calibri"/>
            </a:endParaRPr>
          </a:p>
          <a:p>
            <a:r>
              <a:rPr lang="en-US" dirty="0"/>
              <a:t>U.S. Department of Education</a:t>
            </a:r>
            <a:br>
              <a:rPr lang="en-US" dirty="0">
                <a:cs typeface="+mn-lt"/>
              </a:rPr>
            </a:br>
            <a:r>
              <a:rPr lang="en-US" dirty="0"/>
              <a:t>Office for Civil Rights</a:t>
            </a:r>
            <a:br>
              <a:rPr lang="en-US" dirty="0">
                <a:cs typeface="+mn-lt"/>
              </a:rPr>
            </a:br>
            <a:r>
              <a:rPr lang="en-US" dirty="0"/>
              <a:t>400 Maryland Avenue, SW</a:t>
            </a:r>
            <a:br>
              <a:rPr lang="en-US" dirty="0">
                <a:cs typeface="+mn-lt"/>
              </a:rPr>
            </a:br>
            <a:r>
              <a:rPr lang="en-US" dirty="0"/>
              <a:t>Washington, D.C. 20202-1328</a:t>
            </a:r>
          </a:p>
        </p:txBody>
      </p:sp>
      <p:sp>
        <p:nvSpPr>
          <p:cNvPr id="4" name="Slide Number Placeholder 3"/>
          <p:cNvSpPr>
            <a:spLocks noGrp="1"/>
          </p:cNvSpPr>
          <p:nvPr>
            <p:ph type="sldNum" sz="quarter" idx="5"/>
          </p:nvPr>
        </p:nvSpPr>
        <p:spPr/>
        <p:txBody>
          <a:bodyPr/>
          <a:lstStyle/>
          <a:p>
            <a:fld id="{B8A8C92E-ACE9-3649-BDCD-CE5133FFCDCF}" type="slidenum">
              <a:rPr lang="en-US" smtClean="0"/>
              <a:t>9</a:t>
            </a:fld>
            <a:endParaRPr lang="en-US"/>
          </a:p>
        </p:txBody>
      </p:sp>
    </p:spTree>
    <p:extLst>
      <p:ext uri="{BB962C8B-B14F-4D97-AF65-F5344CB8AC3E}">
        <p14:creationId xmlns:p14="http://schemas.microsoft.com/office/powerpoint/2010/main" val="3462367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http://ecpi.smartcatalogiq.com/2022/Catalog/University-Policies/Sexual-Harassment-and-Sexual-Misconduct-Policy</a:t>
            </a:r>
          </a:p>
        </p:txBody>
      </p:sp>
      <p:sp>
        <p:nvSpPr>
          <p:cNvPr id="4" name="Slide Number Placeholder 3"/>
          <p:cNvSpPr>
            <a:spLocks noGrp="1"/>
          </p:cNvSpPr>
          <p:nvPr>
            <p:ph type="sldNum" sz="quarter" idx="5"/>
          </p:nvPr>
        </p:nvSpPr>
        <p:spPr/>
        <p:txBody>
          <a:bodyPr/>
          <a:lstStyle/>
          <a:p>
            <a:fld id="{B8A8C92E-ACE9-3649-BDCD-CE5133FFCDCF}" type="slidenum">
              <a:rPr lang="en-US" smtClean="0"/>
              <a:t>10</a:t>
            </a:fld>
            <a:endParaRPr lang="en-US"/>
          </a:p>
        </p:txBody>
      </p:sp>
    </p:spTree>
    <p:extLst>
      <p:ext uri="{BB962C8B-B14F-4D97-AF65-F5344CB8AC3E}">
        <p14:creationId xmlns:p14="http://schemas.microsoft.com/office/powerpoint/2010/main" val="3908152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cs typeface="+mn-lt"/>
              </a:rPr>
            </a:br>
            <a:endParaRPr lang="en-US" dirty="0"/>
          </a:p>
        </p:txBody>
      </p:sp>
      <p:sp>
        <p:nvSpPr>
          <p:cNvPr id="4" name="Slide Number Placeholder 3"/>
          <p:cNvSpPr>
            <a:spLocks noGrp="1"/>
          </p:cNvSpPr>
          <p:nvPr>
            <p:ph type="sldNum" sz="quarter" idx="5"/>
          </p:nvPr>
        </p:nvSpPr>
        <p:spPr/>
        <p:txBody>
          <a:bodyPr/>
          <a:lstStyle/>
          <a:p>
            <a:fld id="{B8A8C92E-ACE9-3649-BDCD-CE5133FFCDCF}" type="slidenum">
              <a:rPr lang="en-US" smtClean="0"/>
              <a:t>11</a:t>
            </a:fld>
            <a:endParaRPr lang="en-US"/>
          </a:p>
        </p:txBody>
      </p:sp>
    </p:spTree>
    <p:extLst>
      <p:ext uri="{BB962C8B-B14F-4D97-AF65-F5344CB8AC3E}">
        <p14:creationId xmlns:p14="http://schemas.microsoft.com/office/powerpoint/2010/main" val="1247153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86469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smtClean="0"/>
              <a:t>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a:t>
            </a:fld>
            <a:endParaRPr lang="en-US" dirty="0"/>
          </a:p>
        </p:txBody>
      </p:sp>
    </p:spTree>
    <p:extLst>
      <p:ext uri="{BB962C8B-B14F-4D97-AF65-F5344CB8AC3E}">
        <p14:creationId xmlns:p14="http://schemas.microsoft.com/office/powerpoint/2010/main" val="3900158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1037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755362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331141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187977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smtClean="0"/>
              <a:pPr/>
              <a:t>1/8/2024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936187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smtClean="0"/>
              <a:pPr/>
              <a:t>1/8/2024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8048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745746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247849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1936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smtClean="0"/>
              <a:pPr/>
              <a:t>1/8/2024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60785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0.xml"/><Relationship Id="rId4" Type="http://schemas.openxmlformats.org/officeDocument/2006/relationships/hyperlink" Target="https://ussporthistory.com/2017/08/"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s://www.rainn.org/" TargetMode="External"/><Relationship Id="rId2" Type="http://schemas.openxmlformats.org/officeDocument/2006/relationships/notesSlide" Target="../notesSlides/notesSlide9.xml"/><Relationship Id="rId1" Type="http://schemas.openxmlformats.org/officeDocument/2006/relationships/slideLayout" Target="../slideLayouts/slideLayout19.xml"/><Relationship Id="rId6" Type="http://schemas.openxmlformats.org/officeDocument/2006/relationships/hyperlink" Target="http://www.nsvrc.org/" TargetMode="External"/><Relationship Id="rId5" Type="http://schemas.openxmlformats.org/officeDocument/2006/relationships/hyperlink" Target="http://www.ncadv.org/" TargetMode="External"/><Relationship Id="rId4" Type="http://schemas.openxmlformats.org/officeDocument/2006/relationships/hyperlink" Target="https://www.justice.gov/ovw"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2.ed.gov/about/offices/list/ocr/aboutocr.html"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s://www.ecfr.gov/cgi-bin/text-idx?c=ecfr&amp;tpl=/ecfrbrowse/Title34/34cfr106_main_02.tpl" TargetMode="Externa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TitleIX_coordinator@ecpi.edu" TargetMode="External"/><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7D9BE-DE55-B2AF-5983-6BC545C42C16}"/>
              </a:ext>
            </a:extLst>
          </p:cNvPr>
          <p:cNvSpPr>
            <a:spLocks noGrp="1"/>
          </p:cNvSpPr>
          <p:nvPr>
            <p:ph type="title"/>
          </p:nvPr>
        </p:nvSpPr>
        <p:spPr>
          <a:xfrm>
            <a:off x="647007" y="5490556"/>
            <a:ext cx="10113645" cy="822960"/>
          </a:xfrm>
        </p:spPr>
        <p:txBody>
          <a:bodyPr anchor="b">
            <a:normAutofit fontScale="90000"/>
          </a:bodyPr>
          <a:lstStyle/>
          <a:p>
            <a:r>
              <a:rPr lang="en-US" dirty="0">
                <a:solidFill>
                  <a:schemeClr val="bg1"/>
                </a:solidFill>
              </a:rPr>
              <a:t>Title IX- Sexual Misconduct Policy</a:t>
            </a:r>
            <a:br>
              <a:rPr lang="en-US" dirty="0">
                <a:solidFill>
                  <a:schemeClr val="bg1"/>
                </a:solidFill>
                <a:cs typeface="Calibri Light"/>
              </a:rPr>
            </a:br>
            <a:r>
              <a:rPr lang="en-US" sz="2000" i="1" dirty="0">
                <a:solidFill>
                  <a:schemeClr val="bg1"/>
                </a:solidFill>
                <a:latin typeface="Calibri"/>
                <a:cs typeface="Calibri"/>
              </a:rPr>
              <a:t>ECPI University is committed to providing a teaching, learning, and working environment that is free from sexual harassment and sexual misconduct</a:t>
            </a:r>
            <a:endParaRPr lang="en-US" sz="2000" i="1" dirty="0">
              <a:solidFill>
                <a:schemeClr val="bg1"/>
              </a:solidFill>
            </a:endParaRPr>
          </a:p>
        </p:txBody>
      </p:sp>
      <p:pic>
        <p:nvPicPr>
          <p:cNvPr id="7" name="Picture 6" descr="A close-up of a logo&#10;&#10;Description automatically generated">
            <a:extLst>
              <a:ext uri="{FF2B5EF4-FFF2-40B4-BE49-F238E27FC236}">
                <a16:creationId xmlns:a16="http://schemas.microsoft.com/office/drawing/2014/main" id="{D6F4DE4B-21D3-35D1-53A9-143656AE7A2A}"/>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3173010" y="1000470"/>
            <a:ext cx="5403589" cy="3092036"/>
          </a:xfrm>
          <a:prstGeom prst="rect">
            <a:avLst/>
          </a:prstGeom>
        </p:spPr>
      </p:pic>
    </p:spTree>
    <p:extLst>
      <p:ext uri="{BB962C8B-B14F-4D97-AF65-F5344CB8AC3E}">
        <p14:creationId xmlns:p14="http://schemas.microsoft.com/office/powerpoint/2010/main" val="209203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C34712-FB80-CD49-4ADC-E3CDCC8C00FF}"/>
              </a:ext>
            </a:extLst>
          </p:cNvPr>
          <p:cNvSpPr txBox="1"/>
          <p:nvPr/>
        </p:nvSpPr>
        <p:spPr>
          <a:xfrm>
            <a:off x="1097280" y="286603"/>
            <a:ext cx="10058400" cy="1450757"/>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defTabSz="914400">
              <a:lnSpc>
                <a:spcPct val="85000"/>
              </a:lnSpc>
              <a:spcBef>
                <a:spcPct val="0"/>
              </a:spcBef>
              <a:spcAft>
                <a:spcPts val="600"/>
              </a:spcAft>
            </a:pPr>
            <a:r>
              <a:rPr lang="en-US" sz="4800" b="1" kern="1200" spc="-50" baseline="0">
                <a:solidFill>
                  <a:schemeClr val="tx1">
                    <a:lumMod val="75000"/>
                    <a:lumOff val="25000"/>
                  </a:schemeClr>
                </a:solidFill>
                <a:latin typeface="+mj-lt"/>
                <a:ea typeface="+mj-ea"/>
                <a:cs typeface="+mj-cs"/>
              </a:rPr>
              <a:t>Investigatory and Disciplinary Procedures</a:t>
            </a:r>
            <a:endParaRPr lang="en-US" sz="4800" kern="1200" spc="-50" baseline="0">
              <a:solidFill>
                <a:schemeClr val="tx1">
                  <a:lumMod val="75000"/>
                  <a:lumOff val="25000"/>
                </a:schemeClr>
              </a:solidFill>
              <a:latin typeface="+mj-lt"/>
              <a:ea typeface="+mj-ea"/>
              <a:cs typeface="+mj-cs"/>
            </a:endParaRPr>
          </a:p>
        </p:txBody>
      </p:sp>
      <p:sp>
        <p:nvSpPr>
          <p:cNvPr id="5" name="TextBox 4">
            <a:extLst>
              <a:ext uri="{FF2B5EF4-FFF2-40B4-BE49-F238E27FC236}">
                <a16:creationId xmlns:a16="http://schemas.microsoft.com/office/drawing/2014/main" id="{B729529E-7579-4E7B-D921-46CE1C9CEF80}"/>
              </a:ext>
            </a:extLst>
          </p:cNvPr>
          <p:cNvSpPr txBox="1"/>
          <p:nvPr/>
        </p:nvSpPr>
        <p:spPr>
          <a:xfrm>
            <a:off x="1097280" y="1845734"/>
            <a:ext cx="10058400" cy="4348603"/>
          </a:xfrm>
          <a:prstGeom prst="rect">
            <a:avLst/>
          </a:prstGeom>
          <a:ln>
            <a:solidFill>
              <a:schemeClr val="bg1"/>
            </a:solidFill>
          </a:ln>
        </p:spPr>
        <p:txBody>
          <a:bodyPr rot="0" spcFirstLastPara="0" vertOverflow="overflow" horzOverflow="overflow" vert="horz" lIns="0" tIns="45720" rIns="0" bIns="45720" numCol="1" spcCol="0" rtlCol="0" fromWordArt="0" anchor="t" anchorCtr="0" forceAA="0" compatLnSpc="1">
            <a:prstTxWarp prst="textNoShape">
              <a:avLst/>
            </a:prstTxWarp>
            <a:noAutofit/>
          </a:bodyPr>
          <a:lstStyle/>
          <a:p>
            <a:pPr defTabSz="914400">
              <a:lnSpc>
                <a:spcPct val="90000"/>
              </a:lnSpc>
              <a:spcAft>
                <a:spcPts val="600"/>
              </a:spcAft>
              <a:buClr>
                <a:schemeClr val="accent1"/>
              </a:buClr>
              <a:buFont typeface="Calibri" panose="020F0502020204030204" pitchFamily="34" charset="0"/>
            </a:pPr>
            <a:r>
              <a:rPr lang="en-US" sz="1400" dirty="0">
                <a:solidFill>
                  <a:schemeClr val="tx1">
                    <a:lumMod val="75000"/>
                    <a:lumOff val="25000"/>
                  </a:schemeClr>
                </a:solidFill>
              </a:rPr>
              <a:t>For purposes of this policy, a </a:t>
            </a:r>
            <a:r>
              <a:rPr lang="en-US" sz="1400" b="1" dirty="0">
                <a:solidFill>
                  <a:schemeClr val="tx1">
                    <a:lumMod val="75000"/>
                    <a:lumOff val="25000"/>
                  </a:schemeClr>
                </a:solidFill>
              </a:rPr>
              <a:t>Complainant</a:t>
            </a:r>
            <a:r>
              <a:rPr lang="en-US" sz="1400" dirty="0">
                <a:solidFill>
                  <a:schemeClr val="tx1">
                    <a:lumMod val="75000"/>
                    <a:lumOff val="25000"/>
                  </a:schemeClr>
                </a:solidFill>
              </a:rPr>
              <a:t> is any individual who is reported to have been subjected to Prohibited Conduct and a </a:t>
            </a:r>
            <a:r>
              <a:rPr lang="en-US" sz="1400" b="1" dirty="0">
                <a:solidFill>
                  <a:schemeClr val="tx1">
                    <a:lumMod val="75000"/>
                    <a:lumOff val="25000"/>
                  </a:schemeClr>
                </a:solidFill>
              </a:rPr>
              <a:t>Respondent</a:t>
            </a:r>
            <a:r>
              <a:rPr lang="en-US" sz="1400" dirty="0">
                <a:solidFill>
                  <a:schemeClr val="tx1">
                    <a:lumMod val="75000"/>
                    <a:lumOff val="25000"/>
                  </a:schemeClr>
                </a:solidFill>
              </a:rPr>
              <a:t> is a person who is accused of violating this policy.  Complainants and respondents will be treated equitably. </a:t>
            </a:r>
            <a:endParaRPr lang="en-US" sz="1400" dirty="0">
              <a:solidFill>
                <a:schemeClr val="tx1">
                  <a:lumMod val="75000"/>
                  <a:lumOff val="25000"/>
                </a:schemeClr>
              </a:solidFill>
              <a:ea typeface="Calibri"/>
              <a:cs typeface="Calibri"/>
            </a:endParaRPr>
          </a:p>
          <a:p>
            <a:pPr defTabSz="914400">
              <a:lnSpc>
                <a:spcPct val="90000"/>
              </a:lnSpc>
              <a:spcAft>
                <a:spcPts val="600"/>
              </a:spcAft>
              <a:buClr>
                <a:schemeClr val="accent1"/>
              </a:buClr>
            </a:pPr>
            <a:endParaRPr lang="en-US" sz="1200" dirty="0">
              <a:solidFill>
                <a:schemeClr val="tx1">
                  <a:lumMod val="75000"/>
                  <a:lumOff val="25000"/>
                </a:schemeClr>
              </a:solidFill>
              <a:ea typeface="Calibri"/>
              <a:cs typeface="Calibri"/>
            </a:endParaRPr>
          </a:p>
          <a:p>
            <a:pPr defTabSz="914400">
              <a:lnSpc>
                <a:spcPct val="90000"/>
              </a:lnSpc>
              <a:spcAft>
                <a:spcPts val="600"/>
              </a:spcAft>
            </a:pPr>
            <a:endParaRPr lang="en-US" sz="1200" b="1" dirty="0">
              <a:solidFill>
                <a:schemeClr val="tx1">
                  <a:lumMod val="75000"/>
                  <a:lumOff val="25000"/>
                </a:schemeClr>
              </a:solidFill>
              <a:ea typeface="Calibri"/>
              <a:cs typeface="Calibri"/>
            </a:endParaRPr>
          </a:p>
          <a:p>
            <a:pPr defTabSz="914400">
              <a:lnSpc>
                <a:spcPct val="90000"/>
              </a:lnSpc>
              <a:buClr>
                <a:schemeClr val="accent1"/>
              </a:buClr>
            </a:pPr>
            <a:r>
              <a:rPr lang="en-US" sz="1200" b="1" dirty="0">
                <a:ea typeface="Calibri"/>
                <a:cs typeface="Calibri"/>
              </a:rPr>
              <a:t>Upon receipt of a formal complaint, the Title IX Coordinator will assess for a possible Title IX violation.  If a possible violation is found, written notification will be provided to both the complainant and respondent which contains the allegations and facts, details on the formal grievance process (investigation and live hearing), details on the informal resolution process (if an option), a statement that the parties can request to inspect and review certain evidence, and information regarding the code of conduct, presumption of innocence and false statements.</a:t>
            </a:r>
          </a:p>
          <a:p>
            <a:pPr marL="171450" indent="-171450" defTabSz="914400">
              <a:lnSpc>
                <a:spcPct val="90000"/>
              </a:lnSpc>
              <a:buFont typeface="Wingdings"/>
              <a:buChar char="ü"/>
            </a:pPr>
            <a:endParaRPr lang="en-US" sz="1200" b="1" dirty="0">
              <a:ea typeface="Calibri"/>
              <a:cs typeface="Calibri"/>
            </a:endParaRPr>
          </a:p>
          <a:p>
            <a:pPr defTabSz="914400">
              <a:lnSpc>
                <a:spcPct val="90000"/>
              </a:lnSpc>
            </a:pPr>
            <a:r>
              <a:rPr lang="en-US" sz="1200" b="1" dirty="0">
                <a:ea typeface="Calibri"/>
                <a:cs typeface="Calibri"/>
              </a:rPr>
              <a:t>Efforts will be made to ensure confidentiality to the extent practical consistent with the goals of preventing further instances of the alleged Prohibited Conduct and conducting a fair and thorough investigation. </a:t>
            </a:r>
          </a:p>
          <a:p>
            <a:pPr defTabSz="914400">
              <a:lnSpc>
                <a:spcPct val="90000"/>
              </a:lnSpc>
            </a:pPr>
            <a:endParaRPr lang="en-US" sz="1200" b="1" dirty="0">
              <a:ea typeface="Calibri"/>
              <a:cs typeface="Calibri"/>
            </a:endParaRPr>
          </a:p>
          <a:p>
            <a:pPr defTabSz="914400">
              <a:lnSpc>
                <a:spcPct val="90000"/>
              </a:lnSpc>
            </a:pPr>
            <a:r>
              <a:rPr lang="en-US" sz="1200" b="1" dirty="0">
                <a:ea typeface="Calibri"/>
                <a:cs typeface="Calibri"/>
              </a:rPr>
              <a:t>If a possible violation of Title IX is not found, if the Complainant notifies the Title IX Coordinator in writing that he/she wishes to withdraw the complaint or if the respondent is no longer employed by the University, both parties will be sent written notice which includes the reason for the dismissal and the right to appeal. </a:t>
            </a:r>
          </a:p>
          <a:p>
            <a:pPr defTabSz="914400">
              <a:lnSpc>
                <a:spcPct val="90000"/>
              </a:lnSpc>
            </a:pPr>
            <a:endParaRPr lang="en-US" sz="1200" dirty="0">
              <a:solidFill>
                <a:srgbClr val="444444"/>
              </a:solidFill>
              <a:ea typeface="Calibri"/>
              <a:cs typeface="Calibri"/>
            </a:endParaRPr>
          </a:p>
          <a:p>
            <a:pPr algn="ctr" defTabSz="914400">
              <a:lnSpc>
                <a:spcPct val="90000"/>
              </a:lnSpc>
            </a:pPr>
            <a:endParaRPr lang="en-US" sz="1200" dirty="0">
              <a:solidFill>
                <a:srgbClr val="444444"/>
              </a:solidFill>
            </a:endParaRPr>
          </a:p>
          <a:p>
            <a:pPr algn="ctr" defTabSz="914400">
              <a:lnSpc>
                <a:spcPct val="90000"/>
              </a:lnSpc>
              <a:spcAft>
                <a:spcPts val="600"/>
              </a:spcAft>
              <a:buFont typeface="Calibri" panose="020F0502020204030204" pitchFamily="34" charset="0"/>
            </a:pPr>
            <a:endParaRPr lang="en-US" sz="1200" i="1" dirty="0">
              <a:solidFill>
                <a:schemeClr val="tx1">
                  <a:lumMod val="75000"/>
                  <a:lumOff val="25000"/>
                </a:schemeClr>
              </a:solidFill>
            </a:endParaRPr>
          </a:p>
          <a:p>
            <a:pPr algn="ctr" defTabSz="914400">
              <a:lnSpc>
                <a:spcPct val="90000"/>
              </a:lnSpc>
              <a:spcAft>
                <a:spcPts val="600"/>
              </a:spcAft>
              <a:buFont typeface="Calibri" panose="020F0502020204030204" pitchFamily="34" charset="0"/>
            </a:pPr>
            <a:r>
              <a:rPr lang="en-US" sz="1200" i="1" dirty="0">
                <a:solidFill>
                  <a:schemeClr val="tx1">
                    <a:lumMod val="75000"/>
                    <a:lumOff val="25000"/>
                  </a:schemeClr>
                </a:solidFill>
              </a:rPr>
              <a:t>Please note that this policy sets forth our goals of promoting a teaching, learning and work environment that is free of Prohibited Conduct. The policy is not designed or intended to limit the University’s authority to discipline or take remedial action for conduct the University deems unacceptable, regardless of whether that conduct meets the definition of Prohibited Conduct.  </a:t>
            </a:r>
            <a:endParaRPr lang="en-US" sz="1200" i="1">
              <a:solidFill>
                <a:schemeClr val="tx1">
                  <a:lumMod val="75000"/>
                  <a:lumOff val="25000"/>
                </a:schemeClr>
              </a:solidFill>
              <a:ea typeface="Calibri"/>
              <a:cs typeface="Calibri"/>
            </a:endParaRPr>
          </a:p>
          <a:p>
            <a:pPr marL="285750" indent="-285750" defTabSz="914400">
              <a:lnSpc>
                <a:spcPct val="90000"/>
              </a:lnSpc>
              <a:spcAft>
                <a:spcPts val="600"/>
              </a:spcAft>
              <a:buClr>
                <a:schemeClr val="accent1"/>
              </a:buClr>
              <a:buFont typeface="Wingdings"/>
              <a:buChar char="ü"/>
            </a:pPr>
            <a:endParaRPr lang="en-US" sz="1300">
              <a:solidFill>
                <a:schemeClr val="tx1">
                  <a:lumMod val="75000"/>
                  <a:lumOff val="25000"/>
                </a:schemeClr>
              </a:solidFill>
              <a:ea typeface="Calibri"/>
              <a:cs typeface="Calibri"/>
            </a:endParaRPr>
          </a:p>
          <a:p>
            <a:pPr defTabSz="914400">
              <a:lnSpc>
                <a:spcPct val="90000"/>
              </a:lnSpc>
              <a:spcAft>
                <a:spcPts val="600"/>
              </a:spcAft>
              <a:buClr>
                <a:schemeClr val="accent1"/>
              </a:buClr>
              <a:buFont typeface="Calibri" panose="020F0502020204030204" pitchFamily="34" charset="0"/>
            </a:pPr>
            <a:endParaRPr lang="en-US" sz="1300">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endParaRPr lang="en-US" sz="1300">
              <a:solidFill>
                <a:schemeClr val="tx1">
                  <a:lumMod val="75000"/>
                  <a:lumOff val="25000"/>
                </a:schemeClr>
              </a:solidFill>
            </a:endParaRPr>
          </a:p>
        </p:txBody>
      </p:sp>
      <p:sp>
        <p:nvSpPr>
          <p:cNvPr id="17" name="Slide Number Placeholder 16" hidden="1">
            <a:extLst>
              <a:ext uri="{FF2B5EF4-FFF2-40B4-BE49-F238E27FC236}">
                <a16:creationId xmlns:a16="http://schemas.microsoft.com/office/drawing/2014/main" id="{5A242BC2-4B46-001A-ADF6-0A234169E6C8}"/>
              </a:ext>
            </a:extLst>
          </p:cNvPr>
          <p:cNvSpPr>
            <a:spLocks noGrp="1"/>
          </p:cNvSpPr>
          <p:nvPr>
            <p:ph type="sldNum" sz="quarter" idx="12"/>
          </p:nvPr>
        </p:nvSpPr>
        <p:spPr/>
        <p:txBody>
          <a:bodyPr/>
          <a:lstStyle/>
          <a:p>
            <a:pPr>
              <a:spcAft>
                <a:spcPts val="600"/>
              </a:spcAft>
            </a:pPr>
            <a:fld id="{EEE45049-454C-6D42-86D5-08D43B421C01}" type="slidenum">
              <a:rPr lang="en-US" dirty="0" smtClean="0"/>
              <a:pPr>
                <a:spcAft>
                  <a:spcPts val="600"/>
                </a:spcAft>
              </a:pPr>
              <a:t>10</a:t>
            </a:fld>
            <a:endParaRPr lang="en-US"/>
          </a:p>
        </p:txBody>
      </p:sp>
    </p:spTree>
    <p:extLst>
      <p:ext uri="{BB962C8B-B14F-4D97-AF65-F5344CB8AC3E}">
        <p14:creationId xmlns:p14="http://schemas.microsoft.com/office/powerpoint/2010/main" val="2641677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C34712-FB80-CD49-4ADC-E3CDCC8C00FF}"/>
              </a:ext>
            </a:extLst>
          </p:cNvPr>
          <p:cNvSpPr txBox="1"/>
          <p:nvPr/>
        </p:nvSpPr>
        <p:spPr>
          <a:xfrm>
            <a:off x="-3763" y="1431618"/>
            <a:ext cx="4075288" cy="2286000"/>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defTabSz="914400">
              <a:lnSpc>
                <a:spcPct val="85000"/>
              </a:lnSpc>
              <a:spcBef>
                <a:spcPct val="0"/>
              </a:spcBef>
              <a:spcAft>
                <a:spcPts val="600"/>
              </a:spcAft>
            </a:pPr>
            <a:r>
              <a:rPr lang="en-US" sz="3600" b="0" kern="1200" spc="-50" baseline="0" dirty="0">
                <a:solidFill>
                  <a:srgbClr val="FFFFFF"/>
                </a:solidFill>
                <a:latin typeface="+mj-lt"/>
                <a:ea typeface="+mj-ea"/>
                <a:cs typeface="+mj-cs"/>
              </a:rPr>
              <a:t>Confidential Resources</a:t>
            </a:r>
          </a:p>
        </p:txBody>
      </p:sp>
      <p:sp>
        <p:nvSpPr>
          <p:cNvPr id="5" name="TextBox 4">
            <a:extLst>
              <a:ext uri="{FF2B5EF4-FFF2-40B4-BE49-F238E27FC236}">
                <a16:creationId xmlns:a16="http://schemas.microsoft.com/office/drawing/2014/main" id="{B729529E-7579-4E7B-D921-46CE1C9CEF80}"/>
              </a:ext>
            </a:extLst>
          </p:cNvPr>
          <p:cNvSpPr txBox="1"/>
          <p:nvPr/>
        </p:nvSpPr>
        <p:spPr>
          <a:xfrm>
            <a:off x="4800600" y="731520"/>
            <a:ext cx="6492240" cy="5257800"/>
          </a:xfrm>
          <a:prstGeom prst="rect">
            <a:avLst/>
          </a:prstGeom>
        </p:spPr>
        <p:txBody>
          <a:bodyPr rot="0" spcFirstLastPara="0" vertOverflow="overflow" horzOverflow="overflow" vert="horz" lIns="0" tIns="45720" rIns="0" bIns="45720" numCol="1" spcCol="0" rtlCol="0" fromWordArt="0" anchorCtr="0" forceAA="0" compatLnSpc="1">
            <a:prstTxWarp prst="textNoShape">
              <a:avLst/>
            </a:prstTxWarp>
            <a:normAutofit/>
          </a:bodyPr>
          <a:lstStyle/>
          <a:p>
            <a:pPr marL="285750" indent="-285750" defTabSz="914400">
              <a:lnSpc>
                <a:spcPct val="90000"/>
              </a:lnSpc>
              <a:spcAft>
                <a:spcPts val="600"/>
              </a:spcAft>
              <a:buClr>
                <a:schemeClr val="accent1"/>
              </a:buClr>
              <a:buFont typeface="Calibri" panose="020F0502020204030204" pitchFamily="34" charset="0"/>
              <a:buChar char="•"/>
            </a:pPr>
            <a:r>
              <a:rPr lang="en-US" sz="2000" b="1">
                <a:solidFill>
                  <a:schemeClr val="tx1">
                    <a:lumMod val="75000"/>
                    <a:lumOff val="25000"/>
                  </a:schemeClr>
                </a:solidFill>
              </a:rPr>
              <a:t>WellConnect: </a:t>
            </a:r>
            <a:r>
              <a:rPr lang="en-US" sz="2000">
                <a:solidFill>
                  <a:schemeClr val="tx1">
                    <a:lumMod val="75000"/>
                    <a:lumOff val="25000"/>
                  </a:schemeClr>
                </a:solidFill>
              </a:rPr>
              <a:t>Support is provided by calling this toll-free number 1-866-640- 4777 and speaking to someone. The line is staffed 24/7 and individuals are connected to licensed counselors who can provide telephonic support, or if appropriate, provide face-to-face counseling. </a:t>
            </a:r>
          </a:p>
          <a:p>
            <a:pPr marL="285750" indent="-285750" defTabSz="914400">
              <a:lnSpc>
                <a:spcPct val="90000"/>
              </a:lnSpc>
              <a:spcAft>
                <a:spcPts val="600"/>
              </a:spcAft>
              <a:buClr>
                <a:schemeClr val="accent1"/>
              </a:buClr>
              <a:buFont typeface="Calibri" panose="020F0502020204030204" pitchFamily="34" charset="0"/>
              <a:buChar char="•"/>
            </a:pPr>
            <a:r>
              <a:rPr lang="en-US" sz="2000" b="1">
                <a:solidFill>
                  <a:schemeClr val="tx1">
                    <a:lumMod val="75000"/>
                    <a:lumOff val="25000"/>
                  </a:schemeClr>
                </a:solidFill>
              </a:rPr>
              <a:t>National Domestic Violence Hotline:</a:t>
            </a:r>
            <a:r>
              <a:rPr lang="en-US" sz="2000">
                <a:solidFill>
                  <a:schemeClr val="tx1">
                    <a:lumMod val="75000"/>
                    <a:lumOff val="25000"/>
                  </a:schemeClr>
                </a:solidFill>
              </a:rPr>
              <a:t> 1-800-799-7233 </a:t>
            </a:r>
          </a:p>
          <a:p>
            <a:pPr marL="285750" indent="-285750" defTabSz="914400">
              <a:lnSpc>
                <a:spcPct val="90000"/>
              </a:lnSpc>
              <a:spcAft>
                <a:spcPts val="600"/>
              </a:spcAft>
              <a:buClr>
                <a:schemeClr val="accent1"/>
              </a:buClr>
              <a:buFont typeface="Calibri" panose="020F0502020204030204" pitchFamily="34" charset="0"/>
              <a:buChar char="•"/>
            </a:pPr>
            <a:r>
              <a:rPr lang="en-US" sz="2000" b="1">
                <a:solidFill>
                  <a:schemeClr val="tx1">
                    <a:lumMod val="75000"/>
                    <a:lumOff val="25000"/>
                  </a:schemeClr>
                </a:solidFill>
              </a:rPr>
              <a:t>National Sexual Assault Hotline:</a:t>
            </a:r>
            <a:r>
              <a:rPr lang="en-US" sz="2000">
                <a:solidFill>
                  <a:schemeClr val="tx1">
                    <a:lumMod val="75000"/>
                    <a:lumOff val="25000"/>
                  </a:schemeClr>
                </a:solidFill>
              </a:rPr>
              <a:t> 1-800-656-4673 </a:t>
            </a:r>
          </a:p>
          <a:p>
            <a:pPr marL="285750" indent="-285750" defTabSz="914400">
              <a:lnSpc>
                <a:spcPct val="90000"/>
              </a:lnSpc>
              <a:spcAft>
                <a:spcPts val="600"/>
              </a:spcAft>
              <a:buClr>
                <a:schemeClr val="accent1"/>
              </a:buClr>
              <a:buFont typeface="Calibri" panose="020F0502020204030204" pitchFamily="34" charset="0"/>
              <a:buChar char="•"/>
            </a:pPr>
            <a:r>
              <a:rPr lang="en-US" sz="2000" b="1">
                <a:solidFill>
                  <a:schemeClr val="tx1">
                    <a:lumMod val="75000"/>
                    <a:lumOff val="25000"/>
                  </a:schemeClr>
                </a:solidFill>
              </a:rPr>
              <a:t>Rape, Abuse and Incest National Network (RAINN):</a:t>
            </a:r>
            <a:r>
              <a:rPr lang="en-US" sz="2000">
                <a:solidFill>
                  <a:schemeClr val="tx1">
                    <a:lumMod val="75000"/>
                    <a:lumOff val="25000"/>
                  </a:schemeClr>
                </a:solidFill>
              </a:rPr>
              <a:t>  </a:t>
            </a:r>
            <a:r>
              <a:rPr lang="en-US" sz="2000">
                <a:solidFill>
                  <a:schemeClr val="tx1">
                    <a:lumMod val="75000"/>
                    <a:lumOff val="25000"/>
                  </a:schemeClr>
                </a:solidFill>
                <a:hlinkClick r:id="rId3"/>
              </a:rPr>
              <a:t>https://www.rainn.org</a:t>
            </a:r>
            <a:r>
              <a:rPr lang="en-US" sz="2000">
                <a:solidFill>
                  <a:schemeClr val="tx1">
                    <a:lumMod val="75000"/>
                    <a:lumOff val="25000"/>
                  </a:schemeClr>
                </a:solidFill>
              </a:rPr>
              <a:t> </a:t>
            </a:r>
          </a:p>
          <a:p>
            <a:pPr marL="285750" indent="-285750" defTabSz="914400">
              <a:lnSpc>
                <a:spcPct val="90000"/>
              </a:lnSpc>
              <a:spcAft>
                <a:spcPts val="600"/>
              </a:spcAft>
              <a:buClr>
                <a:schemeClr val="accent1"/>
              </a:buClr>
              <a:buFont typeface="Calibri" panose="020F0502020204030204" pitchFamily="34" charset="0"/>
              <a:buChar char="•"/>
            </a:pPr>
            <a:r>
              <a:rPr lang="en-US" sz="2000" b="1">
                <a:solidFill>
                  <a:schemeClr val="tx1">
                    <a:lumMod val="75000"/>
                    <a:lumOff val="25000"/>
                  </a:schemeClr>
                </a:solidFill>
              </a:rPr>
              <a:t>US Dept. of Justice Office on Violence Against Women:</a:t>
            </a:r>
            <a:r>
              <a:rPr lang="en-US" sz="2000">
                <a:solidFill>
                  <a:schemeClr val="tx1">
                    <a:lumMod val="75000"/>
                    <a:lumOff val="25000"/>
                  </a:schemeClr>
                </a:solidFill>
              </a:rPr>
              <a:t>  </a:t>
            </a:r>
            <a:r>
              <a:rPr lang="en-US" sz="2000">
                <a:solidFill>
                  <a:schemeClr val="tx1">
                    <a:lumMod val="75000"/>
                    <a:lumOff val="25000"/>
                  </a:schemeClr>
                </a:solidFill>
                <a:hlinkClick r:id="rId4"/>
              </a:rPr>
              <a:t>https://www.justice.gov/ovw</a:t>
            </a:r>
            <a:r>
              <a:rPr lang="en-US" sz="2000">
                <a:solidFill>
                  <a:schemeClr val="tx1">
                    <a:lumMod val="75000"/>
                    <a:lumOff val="25000"/>
                  </a:schemeClr>
                </a:solidFill>
              </a:rPr>
              <a:t> </a:t>
            </a:r>
          </a:p>
          <a:p>
            <a:pPr marL="285750" indent="-285750" defTabSz="914400">
              <a:lnSpc>
                <a:spcPct val="90000"/>
              </a:lnSpc>
              <a:spcAft>
                <a:spcPts val="600"/>
              </a:spcAft>
              <a:buClr>
                <a:schemeClr val="accent1"/>
              </a:buClr>
              <a:buFont typeface="Calibri" panose="020F0502020204030204" pitchFamily="34" charset="0"/>
              <a:buChar char="•"/>
            </a:pPr>
            <a:r>
              <a:rPr lang="en-US" sz="2000" b="1">
                <a:solidFill>
                  <a:schemeClr val="tx1">
                    <a:lumMod val="75000"/>
                    <a:lumOff val="25000"/>
                  </a:schemeClr>
                </a:solidFill>
              </a:rPr>
              <a:t>National Coalition Against Domestic Violence:</a:t>
            </a:r>
            <a:r>
              <a:rPr lang="en-US" sz="2000">
                <a:solidFill>
                  <a:schemeClr val="tx1">
                    <a:lumMod val="75000"/>
                    <a:lumOff val="25000"/>
                  </a:schemeClr>
                </a:solidFill>
              </a:rPr>
              <a:t>  </a:t>
            </a:r>
            <a:r>
              <a:rPr lang="en-US" sz="2000">
                <a:solidFill>
                  <a:schemeClr val="tx1">
                    <a:lumMod val="75000"/>
                    <a:lumOff val="25000"/>
                  </a:schemeClr>
                </a:solidFill>
                <a:hlinkClick r:id="rId5"/>
              </a:rPr>
              <a:t>http://www.ncadv.org/</a:t>
            </a:r>
            <a:r>
              <a:rPr lang="en-US" sz="2000">
                <a:solidFill>
                  <a:schemeClr val="tx1">
                    <a:lumMod val="75000"/>
                    <a:lumOff val="25000"/>
                  </a:schemeClr>
                </a:solidFill>
              </a:rPr>
              <a:t> </a:t>
            </a:r>
          </a:p>
          <a:p>
            <a:pPr marL="285750" indent="-285750" defTabSz="914400">
              <a:lnSpc>
                <a:spcPct val="90000"/>
              </a:lnSpc>
              <a:spcAft>
                <a:spcPts val="600"/>
              </a:spcAft>
              <a:buClr>
                <a:schemeClr val="accent1"/>
              </a:buClr>
              <a:buFont typeface="Calibri" panose="020F0502020204030204" pitchFamily="34" charset="0"/>
              <a:buChar char="•"/>
            </a:pPr>
            <a:r>
              <a:rPr lang="en-US" sz="2000" b="1">
                <a:solidFill>
                  <a:schemeClr val="tx1">
                    <a:lumMod val="75000"/>
                    <a:lumOff val="25000"/>
                  </a:schemeClr>
                </a:solidFill>
              </a:rPr>
              <a:t>National Sexual Violence Resource Center: </a:t>
            </a:r>
            <a:r>
              <a:rPr lang="en-US" sz="2000">
                <a:solidFill>
                  <a:schemeClr val="tx1">
                    <a:lumMod val="75000"/>
                    <a:lumOff val="25000"/>
                  </a:schemeClr>
                </a:solidFill>
              </a:rPr>
              <a:t> </a:t>
            </a:r>
            <a:r>
              <a:rPr lang="en-US" sz="2000">
                <a:solidFill>
                  <a:schemeClr val="tx1">
                    <a:lumMod val="75000"/>
                    <a:lumOff val="25000"/>
                  </a:schemeClr>
                </a:solidFill>
                <a:hlinkClick r:id="rId6"/>
              </a:rPr>
              <a:t>http://www.nsvrc.org/</a:t>
            </a:r>
            <a:r>
              <a:rPr lang="en-US" sz="2000">
                <a:solidFill>
                  <a:schemeClr val="tx1">
                    <a:lumMod val="75000"/>
                    <a:lumOff val="25000"/>
                  </a:schemeClr>
                </a:solidFill>
              </a:rPr>
              <a:t> </a:t>
            </a:r>
          </a:p>
          <a:p>
            <a:pPr marL="285750" indent="-285750" defTabSz="914400">
              <a:lnSpc>
                <a:spcPct val="90000"/>
              </a:lnSpc>
              <a:spcAft>
                <a:spcPts val="600"/>
              </a:spcAft>
              <a:buClr>
                <a:schemeClr val="accent1"/>
              </a:buClr>
              <a:buFont typeface="Calibri" panose="020F0502020204030204" pitchFamily="34" charset="0"/>
              <a:buChar char="•"/>
            </a:pPr>
            <a:r>
              <a:rPr lang="en-US" sz="2000" b="1">
                <a:solidFill>
                  <a:schemeClr val="tx1">
                    <a:lumMod val="75000"/>
                    <a:lumOff val="25000"/>
                  </a:schemeClr>
                </a:solidFill>
              </a:rPr>
              <a:t>Your local police department</a:t>
            </a:r>
          </a:p>
          <a:p>
            <a:pPr marL="285750" indent="-285750" defTabSz="914400">
              <a:lnSpc>
                <a:spcPct val="90000"/>
              </a:lnSpc>
              <a:spcAft>
                <a:spcPts val="600"/>
              </a:spcAft>
              <a:buClr>
                <a:schemeClr val="accent1"/>
              </a:buClr>
              <a:buFont typeface="Calibri" panose="020F0502020204030204" pitchFamily="34" charset="0"/>
              <a:buChar char="•"/>
            </a:pPr>
            <a:endParaRPr lang="en-US" sz="2000" b="1">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endParaRPr lang="en-US" sz="2000">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endParaRPr lang="en-US" sz="2000">
              <a:solidFill>
                <a:schemeClr val="tx1">
                  <a:lumMod val="75000"/>
                  <a:lumOff val="25000"/>
                </a:schemeClr>
              </a:solidFill>
            </a:endParaRPr>
          </a:p>
        </p:txBody>
      </p:sp>
      <p:sp>
        <p:nvSpPr>
          <p:cNvPr id="17" name="Slide Number Placeholder 16" hidden="1">
            <a:extLst>
              <a:ext uri="{FF2B5EF4-FFF2-40B4-BE49-F238E27FC236}">
                <a16:creationId xmlns:a16="http://schemas.microsoft.com/office/drawing/2014/main" id="{5A242BC2-4B46-001A-ADF6-0A234169E6C8}"/>
              </a:ext>
            </a:extLst>
          </p:cNvPr>
          <p:cNvSpPr>
            <a:spLocks noGrp="1"/>
          </p:cNvSpPr>
          <p:nvPr>
            <p:ph type="sldNum" sz="quarter" idx="12"/>
          </p:nvPr>
        </p:nvSpPr>
        <p:spPr/>
        <p:txBody>
          <a:bodyPr/>
          <a:lstStyle/>
          <a:p>
            <a:pPr>
              <a:spcAft>
                <a:spcPts val="600"/>
              </a:spcAft>
            </a:pPr>
            <a:fld id="{EEE45049-454C-6D42-86D5-08D43B421C01}" type="slidenum">
              <a:rPr lang="en-US" smtClean="0"/>
              <a:pPr>
                <a:spcAft>
                  <a:spcPts val="600"/>
                </a:spcAft>
              </a:pPr>
              <a:t>11</a:t>
            </a:fld>
            <a:endParaRPr lang="en-US"/>
          </a:p>
        </p:txBody>
      </p:sp>
    </p:spTree>
    <p:extLst>
      <p:ext uri="{BB962C8B-B14F-4D97-AF65-F5344CB8AC3E}">
        <p14:creationId xmlns:p14="http://schemas.microsoft.com/office/powerpoint/2010/main" val="2165278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B9AFA18-4B4D-CD46-79C1-51CEDE585C29}"/>
              </a:ext>
            </a:extLst>
          </p:cNvPr>
          <p:cNvSpPr txBox="1"/>
          <p:nvPr/>
        </p:nvSpPr>
        <p:spPr>
          <a:xfrm>
            <a:off x="1097280" y="286603"/>
            <a:ext cx="10058400" cy="1450757"/>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defTabSz="914400">
              <a:lnSpc>
                <a:spcPct val="85000"/>
              </a:lnSpc>
              <a:spcBef>
                <a:spcPct val="0"/>
              </a:spcBef>
              <a:spcAft>
                <a:spcPts val="600"/>
              </a:spcAft>
            </a:pPr>
            <a:r>
              <a:rPr lang="en-US" sz="4800" b="1" spc="-50" dirty="0">
                <a:solidFill>
                  <a:schemeClr val="tx1">
                    <a:lumMod val="75000"/>
                    <a:lumOff val="25000"/>
                  </a:schemeClr>
                </a:solidFill>
                <a:latin typeface="+mj-lt"/>
                <a:ea typeface="+mj-ea"/>
                <a:cs typeface="+mj-cs"/>
              </a:rPr>
              <a:t>What is </a:t>
            </a:r>
            <a:r>
              <a:rPr lang="en-US" sz="4800" b="1" kern="1200" spc="-50" baseline="0" dirty="0">
                <a:solidFill>
                  <a:schemeClr val="tx1">
                    <a:lumMod val="75000"/>
                    <a:lumOff val="25000"/>
                  </a:schemeClr>
                </a:solidFill>
                <a:latin typeface="+mj-lt"/>
                <a:ea typeface="+mj-ea"/>
                <a:cs typeface="+mj-cs"/>
              </a:rPr>
              <a:t>Title IX</a:t>
            </a:r>
            <a:r>
              <a:rPr lang="en-US" sz="4800" b="1" spc="-50" dirty="0">
                <a:solidFill>
                  <a:schemeClr val="tx1">
                    <a:lumMod val="75000"/>
                    <a:lumOff val="25000"/>
                  </a:schemeClr>
                </a:solidFill>
                <a:latin typeface="+mj-lt"/>
                <a:ea typeface="+mj-ea"/>
                <a:cs typeface="+mj-cs"/>
              </a:rPr>
              <a:t>?</a:t>
            </a:r>
            <a:endParaRPr lang="en-US" sz="4800" kern="1200" spc="-50" baseline="0" dirty="0">
              <a:solidFill>
                <a:schemeClr val="tx1">
                  <a:lumMod val="75000"/>
                  <a:lumOff val="25000"/>
                </a:schemeClr>
              </a:solidFill>
              <a:latin typeface="+mj-lt"/>
              <a:ea typeface="+mj-ea"/>
              <a:cs typeface="+mj-cs"/>
            </a:endParaRPr>
          </a:p>
        </p:txBody>
      </p:sp>
      <p:sp>
        <p:nvSpPr>
          <p:cNvPr id="2" name="TextBox 1">
            <a:extLst>
              <a:ext uri="{FF2B5EF4-FFF2-40B4-BE49-F238E27FC236}">
                <a16:creationId xmlns:a16="http://schemas.microsoft.com/office/drawing/2014/main" id="{D65B46FE-659F-B62A-9643-765E0A5CA635}"/>
              </a:ext>
            </a:extLst>
          </p:cNvPr>
          <p:cNvSpPr txBox="1"/>
          <p:nvPr/>
        </p:nvSpPr>
        <p:spPr>
          <a:xfrm>
            <a:off x="1097280" y="1845734"/>
            <a:ext cx="10058400" cy="4023360"/>
          </a:xfrm>
          <a:prstGeom prst="rect">
            <a:avLst/>
          </a:prstGeom>
        </p:spPr>
        <p:txBody>
          <a:bodyPr rot="0" spcFirstLastPara="0" vertOverflow="overflow" horzOverflow="overflow" vert="horz" lIns="0" tIns="45720" rIns="0" bIns="45720" numCol="1" spcCol="0" rtlCol="0" fromWordArt="0" anchorCtr="0" forceAA="0" compatLnSpc="1">
            <a:prstTxWarp prst="textNoShape">
              <a:avLst/>
            </a:prstTxWarp>
            <a:normAutofit/>
          </a:bodyPr>
          <a:lstStyle/>
          <a:p>
            <a:pPr defTabSz="914400">
              <a:lnSpc>
                <a:spcPct val="90000"/>
              </a:lnSpc>
              <a:spcAft>
                <a:spcPts val="600"/>
              </a:spcAft>
              <a:buClr>
                <a:schemeClr val="accent1"/>
              </a:buClr>
              <a:buFont typeface="Calibri" panose="020F0502020204030204" pitchFamily="34" charset="0"/>
            </a:pPr>
            <a:endParaRPr lang="en-US" sz="2000" b="1">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r>
              <a:rPr lang="en-US" sz="2000">
                <a:solidFill>
                  <a:schemeClr val="tx1">
                    <a:lumMod val="75000"/>
                    <a:lumOff val="25000"/>
                  </a:schemeClr>
                </a:solidFill>
              </a:rPr>
              <a:t>The U.S. Department of Education’s </a:t>
            </a:r>
            <a:r>
              <a:rPr lang="en-US" sz="2000">
                <a:solidFill>
                  <a:schemeClr val="tx1">
                    <a:lumMod val="75000"/>
                    <a:lumOff val="25000"/>
                  </a:schemeClr>
                </a:solidFill>
                <a:hlinkClick r:id="rId3"/>
              </a:rPr>
              <a:t>Office for Civil Rights</a:t>
            </a:r>
            <a:r>
              <a:rPr lang="en-US" sz="2000">
                <a:solidFill>
                  <a:schemeClr val="tx1">
                    <a:lumMod val="75000"/>
                    <a:lumOff val="25000"/>
                  </a:schemeClr>
                </a:solidFill>
              </a:rPr>
              <a:t> (OCR) enforces, among other statutes, Title IX of the Education Amendments of 1972. Title IX protects people from discrimination based on sex in education programs or activities that receive federal financial assistance. Title IX states:</a:t>
            </a:r>
          </a:p>
          <a:p>
            <a:pPr defTabSz="914400">
              <a:lnSpc>
                <a:spcPct val="90000"/>
              </a:lnSpc>
              <a:spcAft>
                <a:spcPts val="600"/>
              </a:spcAft>
              <a:buClr>
                <a:schemeClr val="accent1"/>
              </a:buClr>
              <a:buFont typeface="Calibri" panose="020F0502020204030204" pitchFamily="34" charset="0"/>
            </a:pPr>
            <a:endParaRPr lang="en-US" sz="2000">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endParaRPr lang="en-US" sz="2000">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r>
              <a:rPr lang="en-US" sz="2000" i="1">
                <a:solidFill>
                  <a:schemeClr val="tx1">
                    <a:lumMod val="75000"/>
                    <a:lumOff val="25000"/>
                  </a:schemeClr>
                </a:solidFill>
              </a:rPr>
              <a:t>"No person in the United States shall, on the basis of sex, be excluded from participation in, be denied the benefits of, or be subjected to discrimination under any education program or activity receiving Federal financial assistance."</a:t>
            </a:r>
          </a:p>
        </p:txBody>
      </p:sp>
      <p:sp>
        <p:nvSpPr>
          <p:cNvPr id="17" name="Slide Number Placeholder 16" hidden="1">
            <a:extLst>
              <a:ext uri="{FF2B5EF4-FFF2-40B4-BE49-F238E27FC236}">
                <a16:creationId xmlns:a16="http://schemas.microsoft.com/office/drawing/2014/main" id="{5A242BC2-4B46-001A-ADF6-0A234169E6C8}"/>
              </a:ext>
            </a:extLst>
          </p:cNvPr>
          <p:cNvSpPr>
            <a:spLocks noGrp="1"/>
          </p:cNvSpPr>
          <p:nvPr>
            <p:ph type="sldNum" sz="quarter" idx="12"/>
          </p:nvPr>
        </p:nvSpPr>
        <p:spPr/>
        <p:txBody>
          <a:bodyPr/>
          <a:lstStyle/>
          <a:p>
            <a:pPr>
              <a:spcAft>
                <a:spcPts val="600"/>
              </a:spcAft>
            </a:pPr>
            <a:fld id="{EEE45049-454C-6D42-86D5-08D43B421C01}" type="slidenum">
              <a:rPr lang="en-US" smtClean="0"/>
              <a:pPr>
                <a:spcAft>
                  <a:spcPts val="600"/>
                </a:spcAft>
              </a:pPr>
              <a:t>2</a:t>
            </a:fld>
            <a:endParaRPr lang="en-US"/>
          </a:p>
        </p:txBody>
      </p:sp>
    </p:spTree>
    <p:extLst>
      <p:ext uri="{BB962C8B-B14F-4D97-AF65-F5344CB8AC3E}">
        <p14:creationId xmlns:p14="http://schemas.microsoft.com/office/powerpoint/2010/main" val="933874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B9AFA18-4B4D-CD46-79C1-51CEDE585C29}"/>
              </a:ext>
            </a:extLst>
          </p:cNvPr>
          <p:cNvSpPr txBox="1"/>
          <p:nvPr/>
        </p:nvSpPr>
        <p:spPr>
          <a:xfrm>
            <a:off x="1097280" y="286603"/>
            <a:ext cx="10058400" cy="1450757"/>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defTabSz="914400">
              <a:lnSpc>
                <a:spcPct val="85000"/>
              </a:lnSpc>
              <a:spcBef>
                <a:spcPct val="0"/>
              </a:spcBef>
              <a:spcAft>
                <a:spcPts val="600"/>
              </a:spcAft>
            </a:pPr>
            <a:r>
              <a:rPr lang="en-US" sz="4800" b="1" kern="1200" spc="-50" baseline="0">
                <a:solidFill>
                  <a:schemeClr val="tx1">
                    <a:lumMod val="75000"/>
                    <a:lumOff val="25000"/>
                  </a:schemeClr>
                </a:solidFill>
                <a:latin typeface="+mj-lt"/>
                <a:ea typeface="+mj-ea"/>
                <a:cs typeface="+mj-cs"/>
              </a:rPr>
              <a:t>Sexual Harassment and Sexual Misconduct Policy</a:t>
            </a:r>
          </a:p>
        </p:txBody>
      </p:sp>
      <p:sp>
        <p:nvSpPr>
          <p:cNvPr id="17" name="Slide Number Placeholder 16" hidden="1">
            <a:extLst>
              <a:ext uri="{FF2B5EF4-FFF2-40B4-BE49-F238E27FC236}">
                <a16:creationId xmlns:a16="http://schemas.microsoft.com/office/drawing/2014/main" id="{5A242BC2-4B46-001A-ADF6-0A234169E6C8}"/>
              </a:ext>
            </a:extLst>
          </p:cNvPr>
          <p:cNvSpPr>
            <a:spLocks noGrp="1"/>
          </p:cNvSpPr>
          <p:nvPr>
            <p:ph type="sldNum" sz="quarter" idx="12"/>
          </p:nvPr>
        </p:nvSpPr>
        <p:spPr/>
        <p:txBody>
          <a:bodyPr/>
          <a:lstStyle/>
          <a:p>
            <a:pPr>
              <a:spcAft>
                <a:spcPts val="600"/>
              </a:spcAft>
            </a:pPr>
            <a:fld id="{EEE45049-454C-6D42-86D5-08D43B421C01}" type="slidenum">
              <a:rPr lang="en-US" smtClean="0"/>
              <a:pPr>
                <a:spcAft>
                  <a:spcPts val="600"/>
                </a:spcAft>
              </a:pPr>
              <a:t>3</a:t>
            </a:fld>
            <a:endParaRPr lang="en-US"/>
          </a:p>
        </p:txBody>
      </p:sp>
      <p:graphicFrame>
        <p:nvGraphicFramePr>
          <p:cNvPr id="3" name="Diagram 2">
            <a:extLst>
              <a:ext uri="{FF2B5EF4-FFF2-40B4-BE49-F238E27FC236}">
                <a16:creationId xmlns:a16="http://schemas.microsoft.com/office/drawing/2014/main" id="{98752602-6747-494B-5C28-67D3CE31E927}"/>
              </a:ext>
            </a:extLst>
          </p:cNvPr>
          <p:cNvGraphicFramePr/>
          <p:nvPr/>
        </p:nvGraphicFramePr>
        <p:xfrm>
          <a:off x="2611703" y="1856380"/>
          <a:ext cx="6542046" cy="44010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91593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C34712-FB80-CD49-4ADC-E3CDCC8C00FF}"/>
              </a:ext>
            </a:extLst>
          </p:cNvPr>
          <p:cNvSpPr txBox="1"/>
          <p:nvPr/>
        </p:nvSpPr>
        <p:spPr>
          <a:xfrm>
            <a:off x="1097280" y="286603"/>
            <a:ext cx="10058400" cy="1450757"/>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defTabSz="914400">
              <a:lnSpc>
                <a:spcPct val="85000"/>
              </a:lnSpc>
              <a:spcBef>
                <a:spcPct val="0"/>
              </a:spcBef>
              <a:spcAft>
                <a:spcPts val="600"/>
              </a:spcAft>
            </a:pPr>
            <a:r>
              <a:rPr lang="en-US" sz="4800" b="1" kern="1200" spc="-50" baseline="0">
                <a:solidFill>
                  <a:schemeClr val="tx1">
                    <a:lumMod val="75000"/>
                    <a:lumOff val="25000"/>
                  </a:schemeClr>
                </a:solidFill>
                <a:latin typeface="+mj-lt"/>
                <a:ea typeface="+mj-ea"/>
                <a:cs typeface="+mj-cs"/>
              </a:rPr>
              <a:t>Definitions under the Clery Act</a:t>
            </a:r>
            <a:endParaRPr lang="en-US" sz="4800" kern="1200" spc="-50" baseline="0">
              <a:solidFill>
                <a:schemeClr val="tx1">
                  <a:lumMod val="75000"/>
                  <a:lumOff val="25000"/>
                </a:schemeClr>
              </a:solidFill>
              <a:latin typeface="+mj-lt"/>
              <a:ea typeface="+mj-ea"/>
              <a:cs typeface="+mj-cs"/>
            </a:endParaRPr>
          </a:p>
        </p:txBody>
      </p:sp>
      <p:sp>
        <p:nvSpPr>
          <p:cNvPr id="5" name="TextBox 4">
            <a:extLst>
              <a:ext uri="{FF2B5EF4-FFF2-40B4-BE49-F238E27FC236}">
                <a16:creationId xmlns:a16="http://schemas.microsoft.com/office/drawing/2014/main" id="{B729529E-7579-4E7B-D921-46CE1C9CEF80}"/>
              </a:ext>
            </a:extLst>
          </p:cNvPr>
          <p:cNvSpPr txBox="1"/>
          <p:nvPr/>
        </p:nvSpPr>
        <p:spPr>
          <a:xfrm>
            <a:off x="1097280" y="2261370"/>
            <a:ext cx="10058400" cy="3607724"/>
          </a:xfrm>
          <a:prstGeom prst="rect">
            <a:avLst/>
          </a:prstGeom>
        </p:spPr>
        <p:txBody>
          <a:bodyPr rot="0" spcFirstLastPara="0" vertOverflow="overflow" horzOverflow="overflow" vert="horz" lIns="0" tIns="45720" rIns="0" bIns="45720" numCol="1" spcCol="0" rtlCol="0" fromWordArt="0" anchor="t" anchorCtr="0" forceAA="0" compatLnSpc="1">
            <a:prstTxWarp prst="textNoShape">
              <a:avLst/>
            </a:prstTxWarp>
            <a:normAutofit/>
          </a:bodyPr>
          <a:lstStyle/>
          <a:p>
            <a:pPr marL="285750" indent="-285750" defTabSz="914400">
              <a:lnSpc>
                <a:spcPct val="90000"/>
              </a:lnSpc>
              <a:spcAft>
                <a:spcPts val="600"/>
              </a:spcAft>
              <a:buClr>
                <a:schemeClr val="accent1"/>
              </a:buClr>
              <a:buFont typeface="Calibri" panose="020F0502020204030204" pitchFamily="34" charset="0"/>
              <a:buChar char="•"/>
            </a:pPr>
            <a:r>
              <a:rPr lang="en-US" sz="1400" dirty="0">
                <a:solidFill>
                  <a:schemeClr val="tx1">
                    <a:lumMod val="75000"/>
                    <a:lumOff val="25000"/>
                  </a:schemeClr>
                </a:solidFill>
              </a:rPr>
              <a:t>The Clery Act defines sexual assault as a forcible or nonforcible offense under the uniform crime reporting system of the Federal Bureau of Investigation. </a:t>
            </a:r>
            <a:endParaRPr lang="en-US" sz="1400" dirty="0">
              <a:solidFill>
                <a:schemeClr val="tx1">
                  <a:lumMod val="75000"/>
                  <a:lumOff val="25000"/>
                </a:schemeClr>
              </a:solidFill>
              <a:cs typeface="Calibri"/>
            </a:endParaRPr>
          </a:p>
          <a:p>
            <a:pPr marL="285750" indent="-285750" defTabSz="914400">
              <a:lnSpc>
                <a:spcPct val="90000"/>
              </a:lnSpc>
              <a:spcAft>
                <a:spcPts val="600"/>
              </a:spcAft>
              <a:buClr>
                <a:schemeClr val="accent1"/>
              </a:buClr>
              <a:buFont typeface="Calibri" panose="020F0502020204030204" pitchFamily="34" charset="0"/>
              <a:buChar char="•"/>
            </a:pPr>
            <a:endParaRPr lang="en-US" sz="1400" dirty="0">
              <a:solidFill>
                <a:schemeClr val="tx1">
                  <a:lumMod val="75000"/>
                  <a:lumOff val="25000"/>
                </a:schemeClr>
              </a:solidFill>
              <a:cs typeface="Calibri"/>
            </a:endParaRPr>
          </a:p>
          <a:p>
            <a:pPr marL="285750" indent="-285750" defTabSz="914400">
              <a:lnSpc>
                <a:spcPct val="90000"/>
              </a:lnSpc>
              <a:spcAft>
                <a:spcPts val="600"/>
              </a:spcAft>
              <a:buClr>
                <a:schemeClr val="accent1"/>
              </a:buClr>
              <a:buFont typeface="Calibri" panose="020F0502020204030204" pitchFamily="34" charset="0"/>
              <a:buChar char="•"/>
            </a:pPr>
            <a:r>
              <a:rPr lang="en-US" sz="1400" dirty="0">
                <a:solidFill>
                  <a:schemeClr val="tx1">
                    <a:lumMod val="75000"/>
                    <a:lumOff val="25000"/>
                  </a:schemeClr>
                </a:solidFill>
              </a:rPr>
              <a:t>This system includes the National Incident-Based Reporting System (NIBRS), which defines forcible sex offenses to include any sexual act, including rape, sodomy, sexual assault with an object, or fondling “directed against another person, without the consent of the victim including instances where the victim is incapable of giving consent.” NIBRS also includes incest and statutory rape as “nonforcible” sex offenses. </a:t>
            </a:r>
            <a:endParaRPr lang="en-US" sz="1400" dirty="0">
              <a:solidFill>
                <a:schemeClr val="tx1">
                  <a:lumMod val="75000"/>
                  <a:lumOff val="25000"/>
                </a:schemeClr>
              </a:solidFill>
              <a:cs typeface="Calibri"/>
            </a:endParaRPr>
          </a:p>
          <a:p>
            <a:pPr defTabSz="914400">
              <a:lnSpc>
                <a:spcPct val="90000"/>
              </a:lnSpc>
              <a:spcAft>
                <a:spcPts val="600"/>
              </a:spcAft>
              <a:buClr>
                <a:schemeClr val="accent1"/>
              </a:buClr>
              <a:buFont typeface="Calibri" panose="020F0502020204030204" pitchFamily="34" charset="0"/>
            </a:pPr>
            <a:endParaRPr lang="en-US" sz="1400" dirty="0">
              <a:solidFill>
                <a:schemeClr val="tx1">
                  <a:lumMod val="75000"/>
                  <a:lumOff val="25000"/>
                </a:schemeClr>
              </a:solidFill>
              <a:cs typeface="Calibri"/>
            </a:endParaRPr>
          </a:p>
          <a:p>
            <a:pPr defTabSz="914400">
              <a:lnSpc>
                <a:spcPct val="90000"/>
              </a:lnSpc>
              <a:spcAft>
                <a:spcPts val="600"/>
              </a:spcAft>
              <a:buClr>
                <a:schemeClr val="accent1"/>
              </a:buClr>
              <a:buFont typeface="Calibri" panose="020F0502020204030204" pitchFamily="34" charset="0"/>
            </a:pPr>
            <a:r>
              <a:rPr lang="en-US" sz="1400" b="1" i="1" dirty="0">
                <a:solidFill>
                  <a:schemeClr val="tx1">
                    <a:lumMod val="75000"/>
                    <a:lumOff val="25000"/>
                  </a:schemeClr>
                </a:solidFill>
              </a:rPr>
              <a:t>Violence Against Women Act (VAWA). Federal law enacted in 1994, which promotes the investigation and prosecution of violent crimes against women, among other objectives. Recently, it amended the Clery Act [42 U.S.C. §§ 13701-14040], through the Campus Sexual Violence Elimination Act (</a:t>
            </a:r>
            <a:r>
              <a:rPr lang="en-US" sz="1400" b="1" i="1" err="1">
                <a:solidFill>
                  <a:schemeClr val="tx1">
                    <a:lumMod val="75000"/>
                    <a:lumOff val="25000"/>
                  </a:schemeClr>
                </a:solidFill>
              </a:rPr>
              <a:t>SaVE</a:t>
            </a:r>
            <a:r>
              <a:rPr lang="en-US" sz="1400" b="1" i="1" dirty="0">
                <a:solidFill>
                  <a:schemeClr val="tx1">
                    <a:lumMod val="75000"/>
                    <a:lumOff val="25000"/>
                  </a:schemeClr>
                </a:solidFill>
              </a:rPr>
              <a:t>) provision, Section 304.</a:t>
            </a:r>
            <a:endParaRPr lang="en-US" sz="1400" b="1" i="1" dirty="0">
              <a:solidFill>
                <a:schemeClr val="tx1">
                  <a:lumMod val="75000"/>
                  <a:lumOff val="25000"/>
                </a:schemeClr>
              </a:solidFill>
              <a:cs typeface="Calibri"/>
            </a:endParaRPr>
          </a:p>
        </p:txBody>
      </p:sp>
      <p:sp>
        <p:nvSpPr>
          <p:cNvPr id="17" name="Slide Number Placeholder 16" hidden="1">
            <a:extLst>
              <a:ext uri="{FF2B5EF4-FFF2-40B4-BE49-F238E27FC236}">
                <a16:creationId xmlns:a16="http://schemas.microsoft.com/office/drawing/2014/main" id="{5A242BC2-4B46-001A-ADF6-0A234169E6C8}"/>
              </a:ext>
            </a:extLst>
          </p:cNvPr>
          <p:cNvSpPr>
            <a:spLocks noGrp="1"/>
          </p:cNvSpPr>
          <p:nvPr>
            <p:ph type="sldNum" sz="quarter" idx="12"/>
          </p:nvPr>
        </p:nvSpPr>
        <p:spPr/>
        <p:txBody>
          <a:bodyPr/>
          <a:lstStyle/>
          <a:p>
            <a:pPr>
              <a:spcAft>
                <a:spcPts val="600"/>
              </a:spcAft>
            </a:pPr>
            <a:fld id="{EEE45049-454C-6D42-86D5-08D43B421C01}" type="slidenum">
              <a:rPr lang="en-US" smtClean="0"/>
              <a:pPr>
                <a:spcAft>
                  <a:spcPts val="600"/>
                </a:spcAft>
              </a:pPr>
              <a:t>4</a:t>
            </a:fld>
            <a:endParaRPr lang="en-US"/>
          </a:p>
        </p:txBody>
      </p:sp>
    </p:spTree>
    <p:extLst>
      <p:ext uri="{BB962C8B-B14F-4D97-AF65-F5344CB8AC3E}">
        <p14:creationId xmlns:p14="http://schemas.microsoft.com/office/powerpoint/2010/main" val="2149118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A05054-B4D2-B9D9-8C83-F2054041B921}"/>
              </a:ext>
            </a:extLst>
          </p:cNvPr>
          <p:cNvSpPr txBox="1"/>
          <p:nvPr/>
        </p:nvSpPr>
        <p:spPr>
          <a:xfrm>
            <a:off x="1097280" y="286603"/>
            <a:ext cx="10058400" cy="1450757"/>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defTabSz="914400">
              <a:lnSpc>
                <a:spcPct val="85000"/>
              </a:lnSpc>
              <a:spcBef>
                <a:spcPct val="0"/>
              </a:spcBef>
              <a:spcAft>
                <a:spcPts val="600"/>
              </a:spcAft>
            </a:pPr>
            <a:r>
              <a:rPr lang="en-US" sz="4800" b="1" kern="1200" spc="-50" baseline="0">
                <a:solidFill>
                  <a:schemeClr val="tx1">
                    <a:lumMod val="75000"/>
                    <a:lumOff val="25000"/>
                  </a:schemeClr>
                </a:solidFill>
                <a:latin typeface="+mj-lt"/>
                <a:ea typeface="+mj-ea"/>
                <a:cs typeface="+mj-cs"/>
              </a:rPr>
              <a:t>Definitions under VAWA </a:t>
            </a:r>
            <a:endParaRPr lang="en-US" sz="4800" kern="1200" spc="-50" baseline="0">
              <a:solidFill>
                <a:schemeClr val="tx1">
                  <a:lumMod val="75000"/>
                  <a:lumOff val="25000"/>
                </a:schemeClr>
              </a:solidFill>
              <a:latin typeface="+mj-lt"/>
              <a:ea typeface="+mj-ea"/>
              <a:cs typeface="+mj-cs"/>
            </a:endParaRPr>
          </a:p>
          <a:p>
            <a:pPr defTabSz="914400">
              <a:lnSpc>
                <a:spcPct val="85000"/>
              </a:lnSpc>
              <a:spcBef>
                <a:spcPct val="0"/>
              </a:spcBef>
              <a:spcAft>
                <a:spcPts val="600"/>
              </a:spcAft>
            </a:pPr>
            <a:r>
              <a:rPr lang="en-US" sz="4800" b="1" kern="1200" spc="-50" baseline="0">
                <a:solidFill>
                  <a:schemeClr val="tx1">
                    <a:lumMod val="75000"/>
                    <a:lumOff val="25000"/>
                  </a:schemeClr>
                </a:solidFill>
                <a:latin typeface="+mj-lt"/>
                <a:ea typeface="+mj-ea"/>
                <a:cs typeface="+mj-cs"/>
              </a:rPr>
              <a:t>(Violence Against Women Act)</a:t>
            </a:r>
            <a:endParaRPr lang="en-US" sz="4800" kern="1200" spc="-50" baseline="0">
              <a:solidFill>
                <a:schemeClr val="tx1">
                  <a:lumMod val="75000"/>
                  <a:lumOff val="25000"/>
                </a:schemeClr>
              </a:solidFill>
              <a:latin typeface="+mj-lt"/>
              <a:ea typeface="+mj-ea"/>
              <a:cs typeface="+mj-cs"/>
            </a:endParaRPr>
          </a:p>
        </p:txBody>
      </p:sp>
      <p:sp>
        <p:nvSpPr>
          <p:cNvPr id="5" name="TextBox 4">
            <a:extLst>
              <a:ext uri="{FF2B5EF4-FFF2-40B4-BE49-F238E27FC236}">
                <a16:creationId xmlns:a16="http://schemas.microsoft.com/office/drawing/2014/main" id="{CD25C14E-9B5F-7307-D9A8-F49D674427D4}"/>
              </a:ext>
            </a:extLst>
          </p:cNvPr>
          <p:cNvSpPr txBox="1"/>
          <p:nvPr/>
        </p:nvSpPr>
        <p:spPr>
          <a:xfrm>
            <a:off x="1097280" y="1845734"/>
            <a:ext cx="10058400" cy="4023360"/>
          </a:xfrm>
          <a:prstGeom prst="rect">
            <a:avLst/>
          </a:prstGeom>
        </p:spPr>
        <p:txBody>
          <a:bodyPr rot="0" spcFirstLastPara="0" vertOverflow="overflow" horzOverflow="overflow" vert="horz" lIns="0" tIns="45720" rIns="0" bIns="45720" numCol="1" spcCol="0" rtlCol="0" fromWordArt="0" anchorCtr="0" forceAA="0" compatLnSpc="1">
            <a:prstTxWarp prst="textNoShape">
              <a:avLst/>
            </a:prstTxWarp>
            <a:normAutofit/>
          </a:bodyPr>
          <a:lstStyle/>
          <a:p>
            <a:pPr marL="342900" indent="-342900" defTabSz="914400">
              <a:lnSpc>
                <a:spcPct val="90000"/>
              </a:lnSpc>
              <a:spcAft>
                <a:spcPts val="600"/>
              </a:spcAft>
              <a:buClr>
                <a:schemeClr val="accent1"/>
              </a:buClr>
              <a:buFont typeface="Calibri" panose="020F0502020204030204" pitchFamily="34" charset="0"/>
              <a:buChar char="•"/>
            </a:pPr>
            <a:r>
              <a:rPr lang="en-US" sz="1600">
                <a:solidFill>
                  <a:schemeClr val="tx1">
                    <a:lumMod val="75000"/>
                    <a:lumOff val="25000"/>
                  </a:schemeClr>
                </a:solidFill>
              </a:rPr>
              <a:t>Dating violence includes violence committed by a person who has been in a social relationship of a romantic or intimate nature with the complainant; the existence of such a relationship shall be determined based on consideration of the length of the relationship, the type of relationship, and the frequency of interaction between the persons involved in the relationship. </a:t>
            </a:r>
          </a:p>
          <a:p>
            <a:pPr marL="342900" indent="-342900" defTabSz="914400">
              <a:lnSpc>
                <a:spcPct val="90000"/>
              </a:lnSpc>
              <a:spcAft>
                <a:spcPts val="600"/>
              </a:spcAft>
              <a:buClr>
                <a:schemeClr val="accent1"/>
              </a:buClr>
              <a:buFont typeface="Calibri" panose="020F0502020204030204" pitchFamily="34" charset="0"/>
              <a:buChar char="•"/>
            </a:pPr>
            <a:endParaRPr lang="en-US" sz="1600">
              <a:solidFill>
                <a:schemeClr val="tx1">
                  <a:lumMod val="75000"/>
                  <a:lumOff val="25000"/>
                </a:schemeClr>
              </a:solidFill>
            </a:endParaRPr>
          </a:p>
          <a:p>
            <a:pPr marL="342900" indent="-342900" defTabSz="914400">
              <a:lnSpc>
                <a:spcPct val="90000"/>
              </a:lnSpc>
              <a:spcAft>
                <a:spcPts val="600"/>
              </a:spcAft>
              <a:buClr>
                <a:schemeClr val="accent1"/>
              </a:buClr>
              <a:buFont typeface="Calibri" panose="020F0502020204030204" pitchFamily="34" charset="0"/>
              <a:buChar char="•"/>
            </a:pPr>
            <a:r>
              <a:rPr lang="en-US" sz="1600">
                <a:solidFill>
                  <a:schemeClr val="tx1">
                    <a:lumMod val="75000"/>
                    <a:lumOff val="25000"/>
                  </a:schemeClr>
                </a:solidFill>
              </a:rPr>
              <a:t>Domestic violence includes felony or misdemeanor crimes of violence committed by: a current or former spouse or intimate partner of the complainant, a person with whom the complainant shares a child, a person who is cohabitating with or has cohabitated with the complainant as a spouse or intimate partner, a person similarly situated to a spouse of the complainant under the jurisdiction’s domestic or family violence laws, or any other person against a complainant who is protected under the domestic or family violence laws of the jurisdiction.</a:t>
            </a:r>
          </a:p>
          <a:p>
            <a:pPr marL="342900" indent="-342900" defTabSz="914400">
              <a:lnSpc>
                <a:spcPct val="90000"/>
              </a:lnSpc>
              <a:spcAft>
                <a:spcPts val="600"/>
              </a:spcAft>
              <a:buClr>
                <a:schemeClr val="accent1"/>
              </a:buClr>
              <a:buFont typeface="Calibri" panose="020F0502020204030204" pitchFamily="34" charset="0"/>
              <a:buChar char="•"/>
            </a:pPr>
            <a:endParaRPr lang="en-US" sz="1600">
              <a:solidFill>
                <a:schemeClr val="tx1">
                  <a:lumMod val="75000"/>
                  <a:lumOff val="25000"/>
                </a:schemeClr>
              </a:solidFill>
            </a:endParaRPr>
          </a:p>
          <a:p>
            <a:pPr marL="342900" indent="-342900" defTabSz="914400">
              <a:lnSpc>
                <a:spcPct val="90000"/>
              </a:lnSpc>
              <a:spcAft>
                <a:spcPts val="600"/>
              </a:spcAft>
              <a:buClr>
                <a:schemeClr val="accent1"/>
              </a:buClr>
              <a:buFont typeface="Calibri" panose="020F0502020204030204" pitchFamily="34" charset="0"/>
              <a:buChar char="•"/>
            </a:pPr>
            <a:r>
              <a:rPr lang="en-US" sz="1600">
                <a:solidFill>
                  <a:schemeClr val="tx1">
                    <a:lumMod val="75000"/>
                    <a:lumOff val="25000"/>
                  </a:schemeClr>
                </a:solidFill>
              </a:rPr>
              <a:t>Stalking is defined as engaging in a course of conduct directed at a specific person that would cause a reasonable person to fear for their own safety or the safety of others or to suffer substantial emotional distress. This also includes instances of stalking based on sex—including stalking that occurs online or through messaging platforms, commonly known as cyber-stalking—when it occurs in the school’s education program or activity.</a:t>
            </a:r>
          </a:p>
        </p:txBody>
      </p:sp>
      <p:sp>
        <p:nvSpPr>
          <p:cNvPr id="17" name="Slide Number Placeholder 16" hidden="1">
            <a:extLst>
              <a:ext uri="{FF2B5EF4-FFF2-40B4-BE49-F238E27FC236}">
                <a16:creationId xmlns:a16="http://schemas.microsoft.com/office/drawing/2014/main" id="{5A242BC2-4B46-001A-ADF6-0A234169E6C8}"/>
              </a:ext>
            </a:extLst>
          </p:cNvPr>
          <p:cNvSpPr>
            <a:spLocks noGrp="1"/>
          </p:cNvSpPr>
          <p:nvPr>
            <p:ph type="sldNum" sz="quarter" idx="12"/>
          </p:nvPr>
        </p:nvSpPr>
        <p:spPr/>
        <p:txBody>
          <a:bodyPr/>
          <a:lstStyle/>
          <a:p>
            <a:pPr>
              <a:spcAft>
                <a:spcPts val="600"/>
              </a:spcAft>
            </a:pPr>
            <a:fld id="{EEE45049-454C-6D42-86D5-08D43B421C01}" type="slidenum">
              <a:rPr lang="en-US" smtClean="0"/>
              <a:pPr>
                <a:spcAft>
                  <a:spcPts val="600"/>
                </a:spcAft>
              </a:pPr>
              <a:t>5</a:t>
            </a:fld>
            <a:endParaRPr lang="en-US"/>
          </a:p>
        </p:txBody>
      </p:sp>
    </p:spTree>
    <p:extLst>
      <p:ext uri="{BB962C8B-B14F-4D97-AF65-F5344CB8AC3E}">
        <p14:creationId xmlns:p14="http://schemas.microsoft.com/office/powerpoint/2010/main" val="2934652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64B266-1034-B102-9F9A-231D5D259527}"/>
              </a:ext>
            </a:extLst>
          </p:cNvPr>
          <p:cNvSpPr txBox="1"/>
          <p:nvPr/>
        </p:nvSpPr>
        <p:spPr>
          <a:xfrm>
            <a:off x="80904" y="613174"/>
            <a:ext cx="3200400" cy="2286000"/>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defTabSz="914400">
              <a:lnSpc>
                <a:spcPct val="85000"/>
              </a:lnSpc>
              <a:spcBef>
                <a:spcPct val="0"/>
              </a:spcBef>
              <a:spcAft>
                <a:spcPts val="600"/>
              </a:spcAft>
            </a:pPr>
            <a:r>
              <a:rPr lang="en-US" sz="3600" b="0" kern="1200" spc="-50" baseline="0">
                <a:solidFill>
                  <a:srgbClr val="FFFFFF"/>
                </a:solidFill>
                <a:latin typeface="+mj-lt"/>
                <a:ea typeface="+mj-ea"/>
                <a:cs typeface="+mj-cs"/>
              </a:rPr>
              <a:t>Scope of Title IX</a:t>
            </a:r>
          </a:p>
        </p:txBody>
      </p:sp>
      <p:sp>
        <p:nvSpPr>
          <p:cNvPr id="5" name="TextBox 4">
            <a:extLst>
              <a:ext uri="{FF2B5EF4-FFF2-40B4-BE49-F238E27FC236}">
                <a16:creationId xmlns:a16="http://schemas.microsoft.com/office/drawing/2014/main" id="{883D80BB-0726-D0A8-EBBA-E7BC94CF4C79}"/>
              </a:ext>
            </a:extLst>
          </p:cNvPr>
          <p:cNvSpPr txBox="1"/>
          <p:nvPr/>
        </p:nvSpPr>
        <p:spPr>
          <a:xfrm>
            <a:off x="4735551" y="1447057"/>
            <a:ext cx="6492240" cy="5257800"/>
          </a:xfrm>
          <a:prstGeom prst="rect">
            <a:avLst/>
          </a:prstGeom>
        </p:spPr>
        <p:txBody>
          <a:bodyPr rot="0" spcFirstLastPara="0" vertOverflow="overflow" horzOverflow="overflow" vert="horz" lIns="0" tIns="45720" rIns="0" bIns="45720" numCol="1" spcCol="0" rtlCol="0" fromWordArt="0" anchor="t" anchorCtr="0" forceAA="0" compatLnSpc="1">
            <a:prstTxWarp prst="textNoShape">
              <a:avLst/>
            </a:prstTxWarp>
            <a:normAutofit/>
          </a:bodyPr>
          <a:lstStyle/>
          <a:p>
            <a:pPr marL="285750" indent="-285750" defTabSz="914400">
              <a:lnSpc>
                <a:spcPct val="90000"/>
              </a:lnSpc>
              <a:spcAft>
                <a:spcPts val="600"/>
              </a:spcAft>
              <a:buClr>
                <a:schemeClr val="accent1"/>
              </a:buClr>
              <a:buFont typeface="Calibri" panose="020F0502020204030204" pitchFamily="34" charset="0"/>
              <a:buChar char="•"/>
            </a:pPr>
            <a:r>
              <a:rPr lang="en-US" sz="1400" dirty="0">
                <a:solidFill>
                  <a:schemeClr val="tx1">
                    <a:lumMod val="75000"/>
                    <a:lumOff val="25000"/>
                  </a:schemeClr>
                </a:solidFill>
              </a:rPr>
              <a:t>Some key issue areas in which recipients have Title IX obligations are: recruitment, admissions, and counseling; financial assistance; athletics; sex-based harassment, which encompasses sexual assault and other forms of sexual violence; treatment of pregnant and parenting students; treatment of LGBTQI+ students; discipline; single-</a:t>
            </a:r>
            <a:r>
              <a:rPr lang="en-US" sz="1400">
                <a:solidFill>
                  <a:schemeClr val="tx1">
                    <a:lumMod val="75000"/>
                    <a:lumOff val="25000"/>
                  </a:schemeClr>
                </a:solidFill>
              </a:rPr>
              <a:t>sex education; and employment. </a:t>
            </a:r>
            <a:endParaRPr lang="en-US">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endParaRPr lang="en-US" sz="14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sz="1400" dirty="0">
                <a:solidFill>
                  <a:schemeClr val="tx1">
                    <a:lumMod val="75000"/>
                    <a:lumOff val="25000"/>
                  </a:schemeClr>
                </a:solidFill>
              </a:rPr>
              <a:t>No recipient or other person may intimidate, threaten, coerce, or discriminate against any individual for the purpose of interfering with any right or privilege secured by Title IX or its implementing regulations, or because the individual has made a report or complaint, testified, assisted, or participated or refused to participate in a proceeding under Title IX. </a:t>
            </a:r>
          </a:p>
          <a:p>
            <a:pPr marL="285750" indent="-285750" defTabSz="914400">
              <a:lnSpc>
                <a:spcPct val="90000"/>
              </a:lnSpc>
              <a:spcAft>
                <a:spcPts val="600"/>
              </a:spcAft>
              <a:buClr>
                <a:schemeClr val="accent1"/>
              </a:buClr>
              <a:buFont typeface="Calibri" panose="020F0502020204030204" pitchFamily="34" charset="0"/>
              <a:buChar char="•"/>
            </a:pPr>
            <a:endParaRPr lang="en-US" sz="14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sz="1400" dirty="0">
                <a:solidFill>
                  <a:schemeClr val="tx1">
                    <a:lumMod val="75000"/>
                    <a:lumOff val="25000"/>
                  </a:schemeClr>
                </a:solidFill>
              </a:rPr>
              <a:t>For a recipient to retaliate in any way is considered a violation of Title IX. The Department’s </a:t>
            </a:r>
            <a:r>
              <a:rPr lang="en-US" sz="1400" dirty="0">
                <a:solidFill>
                  <a:schemeClr val="tx1">
                    <a:lumMod val="75000"/>
                    <a:lumOff val="25000"/>
                  </a:schemeClr>
                </a:solidFill>
                <a:hlinkClick r:id="rId2"/>
              </a:rPr>
              <a:t>Title IX regulations</a:t>
            </a:r>
            <a:r>
              <a:rPr lang="en-US" sz="1400" dirty="0">
                <a:solidFill>
                  <a:schemeClr val="tx1">
                    <a:lumMod val="75000"/>
                    <a:lumOff val="25000"/>
                  </a:schemeClr>
                </a:solidFill>
              </a:rPr>
              <a:t> (Volume 34, Code of Federal Regulations, Part 106) provide additional information about the forms of discrimination prohibited by Title IX.</a:t>
            </a:r>
            <a:endParaRPr lang="en-US" sz="1400" dirty="0">
              <a:solidFill>
                <a:schemeClr val="tx1">
                  <a:lumMod val="75000"/>
                  <a:lumOff val="25000"/>
                </a:schemeClr>
              </a:solidFill>
              <a:cs typeface="Calibri"/>
            </a:endParaRPr>
          </a:p>
        </p:txBody>
      </p:sp>
      <p:sp>
        <p:nvSpPr>
          <p:cNvPr id="22" name="Text Placeholder 3">
            <a:extLst>
              <a:ext uri="{FF2B5EF4-FFF2-40B4-BE49-F238E27FC236}">
                <a16:creationId xmlns:a16="http://schemas.microsoft.com/office/drawing/2014/main" id="{513242F7-D9B9-43E0-BD6A-3CBD33841170}"/>
              </a:ext>
            </a:extLst>
          </p:cNvPr>
          <p:cNvSpPr>
            <a:spLocks noGrp="1"/>
          </p:cNvSpPr>
          <p:nvPr>
            <p:ph type="body" sz="half" idx="2"/>
          </p:nvPr>
        </p:nvSpPr>
        <p:spPr>
          <a:xfrm>
            <a:off x="43275" y="2926080"/>
            <a:ext cx="3971806" cy="3379124"/>
          </a:xfrm>
        </p:spPr>
        <p:txBody>
          <a:bodyPr vert="horz" lIns="91440" tIns="45720" rIns="91440" bIns="45720" rtlCol="0" anchor="t">
            <a:normAutofit/>
          </a:bodyPr>
          <a:lstStyle/>
          <a:p>
            <a:r>
              <a:rPr lang="en-US" sz="1400" b="1" dirty="0">
                <a:solidFill>
                  <a:schemeClr val="bg1"/>
                </a:solidFill>
                <a:cs typeface="Calibri"/>
              </a:rPr>
              <a:t>Title IX applies to schools, local and state educational agencies, and other institutions that receive federal financial assistance from the Department</a:t>
            </a:r>
            <a:endParaRPr lang="en-US" dirty="0">
              <a:solidFill>
                <a:schemeClr val="bg1"/>
              </a:solidFill>
            </a:endParaRPr>
          </a:p>
        </p:txBody>
      </p:sp>
      <p:sp>
        <p:nvSpPr>
          <p:cNvPr id="17" name="Slide Number Placeholder 16" hidden="1">
            <a:extLst>
              <a:ext uri="{FF2B5EF4-FFF2-40B4-BE49-F238E27FC236}">
                <a16:creationId xmlns:a16="http://schemas.microsoft.com/office/drawing/2014/main" id="{5A242BC2-4B46-001A-ADF6-0A234169E6C8}"/>
              </a:ext>
            </a:extLst>
          </p:cNvPr>
          <p:cNvSpPr>
            <a:spLocks noGrp="1"/>
          </p:cNvSpPr>
          <p:nvPr>
            <p:ph type="sldNum" sz="quarter" idx="12"/>
          </p:nvPr>
        </p:nvSpPr>
        <p:spPr/>
        <p:txBody>
          <a:bodyPr/>
          <a:lstStyle/>
          <a:p>
            <a:pPr>
              <a:spcAft>
                <a:spcPts val="600"/>
              </a:spcAft>
            </a:pPr>
            <a:fld id="{EEE45049-454C-6D42-86D5-08D43B421C01}" type="slidenum">
              <a:rPr lang="en-US" smtClean="0"/>
              <a:pPr>
                <a:spcAft>
                  <a:spcPts val="600"/>
                </a:spcAft>
              </a:pPr>
              <a:t>6</a:t>
            </a:fld>
            <a:endParaRPr lang="en-US"/>
          </a:p>
        </p:txBody>
      </p:sp>
    </p:spTree>
    <p:extLst>
      <p:ext uri="{BB962C8B-B14F-4D97-AF65-F5344CB8AC3E}">
        <p14:creationId xmlns:p14="http://schemas.microsoft.com/office/powerpoint/2010/main" val="327272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57FD2F0-55C9-75A5-A649-9C3AE0BBDD71}"/>
              </a:ext>
            </a:extLst>
          </p:cNvPr>
          <p:cNvSpPr txBox="1"/>
          <p:nvPr/>
        </p:nvSpPr>
        <p:spPr>
          <a:xfrm>
            <a:off x="1097280" y="286603"/>
            <a:ext cx="10058400" cy="1450757"/>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defTabSz="914400">
              <a:lnSpc>
                <a:spcPct val="85000"/>
              </a:lnSpc>
              <a:spcBef>
                <a:spcPct val="0"/>
              </a:spcBef>
              <a:spcAft>
                <a:spcPts val="600"/>
              </a:spcAft>
            </a:pPr>
            <a:r>
              <a:rPr lang="en-US" sz="4800" b="1" kern="1200" spc="-50" baseline="0">
                <a:solidFill>
                  <a:schemeClr val="tx1">
                    <a:lumMod val="75000"/>
                    <a:lumOff val="25000"/>
                  </a:schemeClr>
                </a:solidFill>
                <a:latin typeface="+mj-lt"/>
                <a:ea typeface="+mj-ea"/>
                <a:cs typeface="+mj-cs"/>
              </a:rPr>
              <a:t>LGBTQI+ Students</a:t>
            </a:r>
            <a:endParaRPr lang="en-US" sz="4800" kern="1200" spc="-50" baseline="0">
              <a:solidFill>
                <a:schemeClr val="tx1">
                  <a:lumMod val="75000"/>
                  <a:lumOff val="25000"/>
                </a:schemeClr>
              </a:solidFill>
              <a:latin typeface="+mj-lt"/>
              <a:ea typeface="+mj-ea"/>
              <a:cs typeface="+mj-cs"/>
            </a:endParaRPr>
          </a:p>
        </p:txBody>
      </p:sp>
      <p:sp>
        <p:nvSpPr>
          <p:cNvPr id="5" name="TextBox 4">
            <a:extLst>
              <a:ext uri="{FF2B5EF4-FFF2-40B4-BE49-F238E27FC236}">
                <a16:creationId xmlns:a16="http://schemas.microsoft.com/office/drawing/2014/main" id="{ACABBBA4-E8DD-3105-1CD2-AFFA930F0F48}"/>
              </a:ext>
            </a:extLst>
          </p:cNvPr>
          <p:cNvSpPr txBox="1"/>
          <p:nvPr/>
        </p:nvSpPr>
        <p:spPr>
          <a:xfrm>
            <a:off x="1097280" y="1845734"/>
            <a:ext cx="10058400" cy="4023360"/>
          </a:xfrm>
          <a:prstGeom prst="rect">
            <a:avLst/>
          </a:prstGeom>
        </p:spPr>
        <p:txBody>
          <a:bodyPr rot="0" spcFirstLastPara="0" vertOverflow="overflow" horzOverflow="overflow" vert="horz" lIns="0" tIns="45720" rIns="0" bIns="45720" numCol="1" spcCol="0" rtlCol="0" fromWordArt="0" anchorCtr="0" forceAA="0" compatLnSpc="1">
            <a:prstTxWarp prst="textNoShape">
              <a:avLst/>
            </a:prstTxWarp>
            <a:normAutofit/>
          </a:bodyPr>
          <a:lstStyle/>
          <a:p>
            <a:pPr defTabSz="914400">
              <a:lnSpc>
                <a:spcPct val="90000"/>
              </a:lnSpc>
              <a:spcAft>
                <a:spcPts val="600"/>
              </a:spcAft>
              <a:buClr>
                <a:schemeClr val="accent1"/>
              </a:buClr>
              <a:buFont typeface="Calibri" panose="020F0502020204030204" pitchFamily="34" charset="0"/>
            </a:pPr>
            <a:r>
              <a:rPr lang="en-US" sz="1700" b="1">
                <a:solidFill>
                  <a:schemeClr val="tx1">
                    <a:lumMod val="75000"/>
                    <a:lumOff val="25000"/>
                  </a:schemeClr>
                </a:solidFill>
              </a:rPr>
              <a:t>The mission of the U.S. Department of Education’s Office for Civil Rights (OCR) is to ensure equal access to education and to promote educational excellence through vigorous enforcement of civil rights in our nation's schools. </a:t>
            </a:r>
            <a:endParaRPr lang="en-US" sz="17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sz="1700">
                <a:solidFill>
                  <a:schemeClr val="tx1">
                    <a:lumMod val="75000"/>
                    <a:lumOff val="25000"/>
                  </a:schemeClr>
                </a:solidFill>
              </a:rPr>
              <a:t>To serve this mission, OCR enforces civil rights laws to protect all students from unlawful discrimination and harassment based on race, color, national origin, sex, disability, and age. </a:t>
            </a:r>
          </a:p>
          <a:p>
            <a:pPr marL="285750" indent="-285750" defTabSz="914400">
              <a:lnSpc>
                <a:spcPct val="90000"/>
              </a:lnSpc>
              <a:spcAft>
                <a:spcPts val="600"/>
              </a:spcAft>
              <a:buClr>
                <a:schemeClr val="accent1"/>
              </a:buClr>
              <a:buFont typeface="Calibri" panose="020F0502020204030204" pitchFamily="34" charset="0"/>
              <a:buChar char="•"/>
            </a:pPr>
            <a:endParaRPr lang="en-US" sz="17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sz="1700">
                <a:solidFill>
                  <a:schemeClr val="tx1">
                    <a:lumMod val="75000"/>
                    <a:lumOff val="25000"/>
                  </a:schemeClr>
                </a:solidFill>
              </a:rPr>
              <a:t>This includes students who are lesbian, gay, bisexual, transgender, queer, questioning, asexual, intersex, nonbinary, and individuals who identify their sexual orientation or gender identity in other ways (LGBTQI+).</a:t>
            </a:r>
          </a:p>
          <a:p>
            <a:pPr marL="285750" indent="-285750" defTabSz="914400">
              <a:lnSpc>
                <a:spcPct val="90000"/>
              </a:lnSpc>
              <a:spcAft>
                <a:spcPts val="600"/>
              </a:spcAft>
              <a:buClr>
                <a:schemeClr val="accent1"/>
              </a:buClr>
              <a:buFont typeface="Calibri" panose="020F0502020204030204" pitchFamily="34" charset="0"/>
              <a:buChar char="•"/>
            </a:pPr>
            <a:endParaRPr lang="en-US" sz="17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sz="1700">
                <a:solidFill>
                  <a:schemeClr val="tx1">
                    <a:lumMod val="75000"/>
                    <a:lumOff val="25000"/>
                  </a:schemeClr>
                </a:solidFill>
              </a:rPr>
              <a:t>Bullying, harassment, exclusion from school activities, and other forms of discrimination can interfere with LGBTQI+ students’ access to a safe and inclusive school environment. </a:t>
            </a:r>
          </a:p>
          <a:p>
            <a:pPr marL="285750" indent="-285750" defTabSz="914400">
              <a:lnSpc>
                <a:spcPct val="90000"/>
              </a:lnSpc>
              <a:spcAft>
                <a:spcPts val="600"/>
              </a:spcAft>
              <a:buClr>
                <a:schemeClr val="accent1"/>
              </a:buClr>
              <a:buFont typeface="Calibri" panose="020F0502020204030204" pitchFamily="34" charset="0"/>
              <a:buChar char="•"/>
            </a:pPr>
            <a:endParaRPr lang="en-US" sz="17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sz="1700">
                <a:solidFill>
                  <a:schemeClr val="tx1">
                    <a:lumMod val="75000"/>
                    <a:lumOff val="25000"/>
                  </a:schemeClr>
                </a:solidFill>
              </a:rPr>
              <a:t>Federal law requires schools to ensure that LGBTQI+ students and other students have equal access to all aspects of a school’s programs and activities.</a:t>
            </a:r>
          </a:p>
        </p:txBody>
      </p:sp>
      <p:sp>
        <p:nvSpPr>
          <p:cNvPr id="17" name="Slide Number Placeholder 16" hidden="1">
            <a:extLst>
              <a:ext uri="{FF2B5EF4-FFF2-40B4-BE49-F238E27FC236}">
                <a16:creationId xmlns:a16="http://schemas.microsoft.com/office/drawing/2014/main" id="{5A242BC2-4B46-001A-ADF6-0A234169E6C8}"/>
              </a:ext>
            </a:extLst>
          </p:cNvPr>
          <p:cNvSpPr>
            <a:spLocks noGrp="1"/>
          </p:cNvSpPr>
          <p:nvPr>
            <p:ph type="sldNum" sz="quarter" idx="12"/>
          </p:nvPr>
        </p:nvSpPr>
        <p:spPr/>
        <p:txBody>
          <a:bodyPr/>
          <a:lstStyle/>
          <a:p>
            <a:pPr>
              <a:spcAft>
                <a:spcPts val="600"/>
              </a:spcAft>
            </a:pPr>
            <a:fld id="{EEE45049-454C-6D42-86D5-08D43B421C01}" type="slidenum">
              <a:rPr lang="en-US" smtClean="0"/>
              <a:pPr>
                <a:spcAft>
                  <a:spcPts val="600"/>
                </a:spcAft>
              </a:pPr>
              <a:t>7</a:t>
            </a:fld>
            <a:endParaRPr lang="en-US"/>
          </a:p>
        </p:txBody>
      </p:sp>
    </p:spTree>
    <p:extLst>
      <p:ext uri="{BB962C8B-B14F-4D97-AF65-F5344CB8AC3E}">
        <p14:creationId xmlns:p14="http://schemas.microsoft.com/office/powerpoint/2010/main" val="2687970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C137DAF-7598-567A-801E-18079A054E04}"/>
              </a:ext>
            </a:extLst>
          </p:cNvPr>
          <p:cNvSpPr txBox="1"/>
          <p:nvPr/>
        </p:nvSpPr>
        <p:spPr>
          <a:xfrm>
            <a:off x="1097280" y="286603"/>
            <a:ext cx="10058400" cy="1450757"/>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defTabSz="914400">
              <a:lnSpc>
                <a:spcPct val="85000"/>
              </a:lnSpc>
              <a:spcBef>
                <a:spcPct val="0"/>
              </a:spcBef>
              <a:spcAft>
                <a:spcPts val="600"/>
              </a:spcAft>
            </a:pPr>
            <a:r>
              <a:rPr lang="en-US" sz="4800" b="1" kern="1200" spc="-50" baseline="0">
                <a:solidFill>
                  <a:schemeClr val="tx1">
                    <a:lumMod val="75000"/>
                    <a:lumOff val="25000"/>
                  </a:schemeClr>
                </a:solidFill>
                <a:latin typeface="+mj-lt"/>
                <a:ea typeface="+mj-ea"/>
                <a:cs typeface="+mj-cs"/>
              </a:rPr>
              <a:t>What is Sexual</a:t>
            </a:r>
            <a:r>
              <a:rPr lang="en-US" sz="4800" b="1" kern="1200" spc="-50" baseline="0" dirty="0">
                <a:solidFill>
                  <a:schemeClr val="tx1">
                    <a:lumMod val="75000"/>
                    <a:lumOff val="25000"/>
                  </a:schemeClr>
                </a:solidFill>
                <a:latin typeface="+mj-lt"/>
                <a:ea typeface="+mj-ea"/>
                <a:cs typeface="+mj-cs"/>
              </a:rPr>
              <a:t> Harassment</a:t>
            </a:r>
            <a:r>
              <a:rPr lang="en-US" sz="4800" b="1" kern="1200" spc="-50" baseline="0">
                <a:solidFill>
                  <a:schemeClr val="tx1">
                    <a:lumMod val="75000"/>
                    <a:lumOff val="25000"/>
                  </a:schemeClr>
                </a:solidFill>
                <a:latin typeface="+mj-lt"/>
                <a:ea typeface="+mj-ea"/>
                <a:cs typeface="+mj-cs"/>
              </a:rPr>
              <a:t>?</a:t>
            </a:r>
            <a:endParaRPr lang="en-US" sz="4800" b="1" kern="1200" spc="-50" baseline="0" dirty="0">
              <a:solidFill>
                <a:schemeClr val="tx1">
                  <a:lumMod val="75000"/>
                  <a:lumOff val="25000"/>
                </a:schemeClr>
              </a:solidFill>
              <a:latin typeface="+mj-lt"/>
              <a:ea typeface="+mj-ea"/>
              <a:cs typeface="+mj-cs"/>
            </a:endParaRPr>
          </a:p>
        </p:txBody>
      </p:sp>
      <p:sp>
        <p:nvSpPr>
          <p:cNvPr id="17" name="Slide Number Placeholder 16" hidden="1">
            <a:extLst>
              <a:ext uri="{FF2B5EF4-FFF2-40B4-BE49-F238E27FC236}">
                <a16:creationId xmlns:a16="http://schemas.microsoft.com/office/drawing/2014/main" id="{5A242BC2-4B46-001A-ADF6-0A234169E6C8}"/>
              </a:ext>
            </a:extLst>
          </p:cNvPr>
          <p:cNvSpPr>
            <a:spLocks noGrp="1"/>
          </p:cNvSpPr>
          <p:nvPr>
            <p:ph type="sldNum" sz="quarter" idx="12"/>
          </p:nvPr>
        </p:nvSpPr>
        <p:spPr/>
        <p:txBody>
          <a:bodyPr/>
          <a:lstStyle/>
          <a:p>
            <a:pPr>
              <a:spcAft>
                <a:spcPts val="600"/>
              </a:spcAft>
            </a:pPr>
            <a:fld id="{EEE45049-454C-6D42-86D5-08D43B421C01}" type="slidenum">
              <a:rPr lang="en-US" smtClean="0"/>
              <a:pPr>
                <a:spcAft>
                  <a:spcPts val="600"/>
                </a:spcAft>
              </a:pPr>
              <a:t>8</a:t>
            </a:fld>
            <a:endParaRPr lang="en-US"/>
          </a:p>
        </p:txBody>
      </p:sp>
      <p:graphicFrame>
        <p:nvGraphicFramePr>
          <p:cNvPr id="256" name="Diagram 255">
            <a:extLst>
              <a:ext uri="{FF2B5EF4-FFF2-40B4-BE49-F238E27FC236}">
                <a16:creationId xmlns:a16="http://schemas.microsoft.com/office/drawing/2014/main" id="{45A8BA1C-67E2-1F57-0F6E-ECE5B256D97E}"/>
              </a:ext>
            </a:extLst>
          </p:cNvPr>
          <p:cNvGraphicFramePr/>
          <p:nvPr/>
        </p:nvGraphicFramePr>
        <p:xfrm>
          <a:off x="854179" y="1790322"/>
          <a:ext cx="10538177" cy="4456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1380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C34712-FB80-CD49-4ADC-E3CDCC8C00FF}"/>
              </a:ext>
            </a:extLst>
          </p:cNvPr>
          <p:cNvSpPr txBox="1"/>
          <p:nvPr/>
        </p:nvSpPr>
        <p:spPr>
          <a:xfrm>
            <a:off x="457200" y="594359"/>
            <a:ext cx="3200400" cy="2286000"/>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defTabSz="914400">
              <a:lnSpc>
                <a:spcPct val="85000"/>
              </a:lnSpc>
              <a:spcBef>
                <a:spcPct val="0"/>
              </a:spcBef>
              <a:spcAft>
                <a:spcPts val="600"/>
              </a:spcAft>
            </a:pPr>
            <a:r>
              <a:rPr lang="en-US" sz="3600" b="0" kern="1200" spc="-50" baseline="0">
                <a:solidFill>
                  <a:srgbClr val="FFFFFF"/>
                </a:solidFill>
                <a:latin typeface="+mj-lt"/>
                <a:ea typeface="+mj-ea"/>
                <a:cs typeface="+mj-cs"/>
              </a:rPr>
              <a:t>Reporting</a:t>
            </a:r>
          </a:p>
        </p:txBody>
      </p:sp>
      <p:sp>
        <p:nvSpPr>
          <p:cNvPr id="25" name="TextBox 24">
            <a:extLst>
              <a:ext uri="{FF2B5EF4-FFF2-40B4-BE49-F238E27FC236}">
                <a16:creationId xmlns:a16="http://schemas.microsoft.com/office/drawing/2014/main" id="{B729529E-7579-4E7B-D921-46CE1C9CEF80}"/>
              </a:ext>
            </a:extLst>
          </p:cNvPr>
          <p:cNvSpPr txBox="1"/>
          <p:nvPr/>
        </p:nvSpPr>
        <p:spPr>
          <a:xfrm>
            <a:off x="4631267" y="515150"/>
            <a:ext cx="6492240" cy="6029207"/>
          </a:xfrm>
          <a:prstGeom prst="rect">
            <a:avLst/>
          </a:prstGeom>
        </p:spPr>
        <p:txBody>
          <a:bodyPr rot="0" spcFirstLastPara="0" vertOverflow="overflow" horzOverflow="overflow" vert="horz" lIns="0" tIns="45720" rIns="0" bIns="45720" numCol="1" spcCol="0" rtlCol="0" fromWordArt="0" anchor="t" anchorCtr="0" forceAA="0" compatLnSpc="1">
            <a:prstTxWarp prst="textNoShape">
              <a:avLst/>
            </a:prstTxWarp>
            <a:noAutofit/>
          </a:bodyPr>
          <a:lstStyle/>
          <a:p>
            <a:pPr defTabSz="914400">
              <a:lnSpc>
                <a:spcPct val="90000"/>
              </a:lnSpc>
              <a:spcAft>
                <a:spcPts val="600"/>
              </a:spcAft>
              <a:buClr>
                <a:schemeClr val="accent1"/>
              </a:buClr>
              <a:buFont typeface="Calibri" panose="020F0502020204030204" pitchFamily="34" charset="0"/>
            </a:pPr>
            <a:r>
              <a:rPr lang="en-US" sz="1400" b="1" i="1" dirty="0">
                <a:solidFill>
                  <a:schemeClr val="tx1">
                    <a:lumMod val="75000"/>
                    <a:lumOff val="25000"/>
                  </a:schemeClr>
                </a:solidFill>
              </a:rPr>
              <a:t>Violations of this Policy should be reported to the Title IX Coordinator.</a:t>
            </a:r>
            <a:endParaRPr lang="en-US" sz="1400" b="1" i="1">
              <a:solidFill>
                <a:schemeClr val="tx1">
                  <a:lumMod val="75000"/>
                  <a:lumOff val="25000"/>
                </a:schemeClr>
              </a:solidFill>
              <a:cs typeface="Calibri"/>
            </a:endParaRPr>
          </a:p>
          <a:p>
            <a:pPr defTabSz="914400">
              <a:lnSpc>
                <a:spcPct val="90000"/>
              </a:lnSpc>
              <a:spcAft>
                <a:spcPts val="600"/>
              </a:spcAft>
              <a:buClr>
                <a:schemeClr val="accent1"/>
              </a:buClr>
              <a:buFont typeface="Calibri" panose="020F0502020204030204" pitchFamily="34" charset="0"/>
            </a:pPr>
            <a:endParaRPr lang="en-US" sz="1400" dirty="0">
              <a:solidFill>
                <a:schemeClr val="tx1">
                  <a:lumMod val="75000"/>
                  <a:lumOff val="25000"/>
                </a:schemeClr>
              </a:solidFill>
              <a:cs typeface="Calibri"/>
            </a:endParaRPr>
          </a:p>
          <a:p>
            <a:pPr defTabSz="914400">
              <a:lnSpc>
                <a:spcPct val="90000"/>
              </a:lnSpc>
              <a:spcAft>
                <a:spcPts val="600"/>
              </a:spcAft>
              <a:buClr>
                <a:schemeClr val="accent1"/>
              </a:buClr>
              <a:buFont typeface="Calibri" panose="020F0502020204030204" pitchFamily="34" charset="0"/>
            </a:pPr>
            <a:r>
              <a:rPr lang="en-US" sz="1400" dirty="0">
                <a:solidFill>
                  <a:schemeClr val="tx1">
                    <a:lumMod val="75000"/>
                    <a:lumOff val="25000"/>
                  </a:schemeClr>
                </a:solidFill>
              </a:rPr>
              <a:t>Title IX Coordinator’s responsibilities include:</a:t>
            </a:r>
            <a:endParaRPr lang="en-US" sz="1400" dirty="0">
              <a:solidFill>
                <a:schemeClr val="tx1">
                  <a:lumMod val="75000"/>
                  <a:lumOff val="25000"/>
                </a:schemeClr>
              </a:solidFill>
              <a:cs typeface="Calibri"/>
            </a:endParaRPr>
          </a:p>
          <a:p>
            <a:pPr marL="285750" indent="-285750" defTabSz="914400">
              <a:lnSpc>
                <a:spcPct val="90000"/>
              </a:lnSpc>
              <a:spcAft>
                <a:spcPts val="600"/>
              </a:spcAft>
              <a:buClr>
                <a:schemeClr val="accent1"/>
              </a:buClr>
              <a:buFont typeface="Calibri" panose="020F0502020204030204" pitchFamily="34" charset="0"/>
              <a:buChar char="•"/>
            </a:pPr>
            <a:r>
              <a:rPr lang="en-US" sz="1400" dirty="0">
                <a:solidFill>
                  <a:schemeClr val="tx1">
                    <a:lumMod val="75000"/>
                    <a:lumOff val="25000"/>
                  </a:schemeClr>
                </a:solidFill>
              </a:rPr>
              <a:t>Promoting the creation of policies, procedures and notifications designed to ensure university compliance with Title IX;</a:t>
            </a:r>
            <a:endParaRPr lang="en-US" sz="1400" dirty="0">
              <a:solidFill>
                <a:schemeClr val="tx1">
                  <a:lumMod val="75000"/>
                  <a:lumOff val="25000"/>
                </a:schemeClr>
              </a:solidFill>
              <a:cs typeface="Calibri"/>
            </a:endParaRPr>
          </a:p>
          <a:p>
            <a:pPr marL="285750" indent="-285750" defTabSz="914400">
              <a:lnSpc>
                <a:spcPct val="90000"/>
              </a:lnSpc>
              <a:spcAft>
                <a:spcPts val="600"/>
              </a:spcAft>
              <a:buClr>
                <a:schemeClr val="accent1"/>
              </a:buClr>
              <a:buFont typeface="Calibri" panose="020F0502020204030204" pitchFamily="34" charset="0"/>
              <a:buChar char="•"/>
            </a:pPr>
            <a:r>
              <a:rPr lang="en-US" sz="1400" dirty="0">
                <a:solidFill>
                  <a:schemeClr val="tx1">
                    <a:lumMod val="75000"/>
                    <a:lumOff val="25000"/>
                  </a:schemeClr>
                </a:solidFill>
              </a:rPr>
              <a:t>Being trained annually regarding sexual harassment, including sexual violence, and is familiar with the university's grievance procedures;</a:t>
            </a:r>
            <a:endParaRPr lang="en-US" sz="1400" dirty="0">
              <a:solidFill>
                <a:schemeClr val="tx1">
                  <a:lumMod val="75000"/>
                  <a:lumOff val="25000"/>
                </a:schemeClr>
              </a:solidFill>
              <a:cs typeface="Calibri"/>
            </a:endParaRPr>
          </a:p>
          <a:p>
            <a:pPr marL="285750" indent="-285750" defTabSz="914400">
              <a:lnSpc>
                <a:spcPct val="90000"/>
              </a:lnSpc>
              <a:spcAft>
                <a:spcPts val="600"/>
              </a:spcAft>
              <a:buClr>
                <a:schemeClr val="accent1"/>
              </a:buClr>
              <a:buFont typeface="Calibri" panose="020F0502020204030204" pitchFamily="34" charset="0"/>
              <a:buChar char="•"/>
            </a:pPr>
            <a:r>
              <a:rPr lang="en-US" sz="1400" dirty="0">
                <a:solidFill>
                  <a:schemeClr val="tx1">
                    <a:lumMod val="75000"/>
                    <a:lumOff val="25000"/>
                  </a:schemeClr>
                </a:solidFill>
              </a:rPr>
              <a:t>Overseeing implementation of grievance procedures, including investigation and disposition of complaints, and identifying and addressing any problems throughout an investigation;</a:t>
            </a:r>
            <a:endParaRPr lang="en-US" sz="1400" dirty="0">
              <a:solidFill>
                <a:schemeClr val="tx1">
                  <a:lumMod val="75000"/>
                  <a:lumOff val="25000"/>
                </a:schemeClr>
              </a:solidFill>
              <a:cs typeface="Calibri"/>
            </a:endParaRPr>
          </a:p>
          <a:p>
            <a:pPr marL="285750" indent="-285750" defTabSz="914400">
              <a:lnSpc>
                <a:spcPct val="90000"/>
              </a:lnSpc>
              <a:spcAft>
                <a:spcPts val="600"/>
              </a:spcAft>
              <a:buClr>
                <a:schemeClr val="accent1"/>
              </a:buClr>
              <a:buFont typeface="Calibri" panose="020F0502020204030204" pitchFamily="34" charset="0"/>
              <a:buChar char="•"/>
            </a:pPr>
            <a:r>
              <a:rPr lang="en-US" sz="1400" dirty="0">
                <a:solidFill>
                  <a:schemeClr val="tx1">
                    <a:lumMod val="75000"/>
                    <a:lumOff val="25000"/>
                  </a:schemeClr>
                </a:solidFill>
              </a:rPr>
              <a:t>Answering questions and providing guidance about Title IX compliance and the university's related policies and procedures;</a:t>
            </a:r>
            <a:endParaRPr lang="en-US" sz="1400" dirty="0">
              <a:solidFill>
                <a:schemeClr val="tx1">
                  <a:lumMod val="75000"/>
                  <a:lumOff val="25000"/>
                </a:schemeClr>
              </a:solidFill>
              <a:cs typeface="Calibri"/>
            </a:endParaRPr>
          </a:p>
          <a:p>
            <a:pPr marL="285750" indent="-285750" defTabSz="914400">
              <a:lnSpc>
                <a:spcPct val="90000"/>
              </a:lnSpc>
              <a:spcAft>
                <a:spcPts val="600"/>
              </a:spcAft>
              <a:buClr>
                <a:schemeClr val="accent1"/>
              </a:buClr>
              <a:buFont typeface="Calibri" panose="020F0502020204030204" pitchFamily="34" charset="0"/>
              <a:buChar char="•"/>
            </a:pPr>
            <a:r>
              <a:rPr lang="en-US" sz="1400" dirty="0">
                <a:solidFill>
                  <a:schemeClr val="tx1">
                    <a:lumMod val="75000"/>
                    <a:lumOff val="25000"/>
                  </a:schemeClr>
                </a:solidFill>
              </a:rPr>
              <a:t>Serving as a liaison to the U.S. Department of Education's Office of Civil Rights and other state and federal agencies that enforce Title IX;</a:t>
            </a:r>
            <a:endParaRPr lang="en-US" sz="1400" dirty="0">
              <a:solidFill>
                <a:schemeClr val="tx1">
                  <a:lumMod val="75000"/>
                  <a:lumOff val="25000"/>
                </a:schemeClr>
              </a:solidFill>
              <a:cs typeface="Calibri"/>
            </a:endParaRPr>
          </a:p>
          <a:p>
            <a:pPr marL="285750" indent="-285750" defTabSz="914400">
              <a:lnSpc>
                <a:spcPct val="90000"/>
              </a:lnSpc>
              <a:spcAft>
                <a:spcPts val="600"/>
              </a:spcAft>
              <a:buClr>
                <a:schemeClr val="accent1"/>
              </a:buClr>
              <a:buFont typeface="Calibri" panose="020F0502020204030204" pitchFamily="34" charset="0"/>
              <a:buChar char="•"/>
            </a:pPr>
            <a:r>
              <a:rPr lang="en-US" sz="1400" dirty="0">
                <a:solidFill>
                  <a:schemeClr val="tx1">
                    <a:lumMod val="75000"/>
                    <a:lumOff val="25000"/>
                  </a:schemeClr>
                </a:solidFill>
              </a:rPr>
              <a:t>Ensuring the campus community and university employees are adequately trained and educated on their Title IX compliance responsibilities; and</a:t>
            </a:r>
            <a:endParaRPr lang="en-US" sz="1400" dirty="0">
              <a:solidFill>
                <a:schemeClr val="tx1">
                  <a:lumMod val="75000"/>
                  <a:lumOff val="25000"/>
                </a:schemeClr>
              </a:solidFill>
              <a:cs typeface="Calibri"/>
            </a:endParaRPr>
          </a:p>
          <a:p>
            <a:pPr marL="285750" indent="-285750" defTabSz="914400">
              <a:lnSpc>
                <a:spcPct val="90000"/>
              </a:lnSpc>
              <a:spcAft>
                <a:spcPts val="600"/>
              </a:spcAft>
              <a:buClr>
                <a:schemeClr val="accent1"/>
              </a:buClr>
              <a:buFont typeface="Calibri" panose="020F0502020204030204" pitchFamily="34" charset="0"/>
              <a:buChar char="•"/>
            </a:pPr>
            <a:r>
              <a:rPr lang="en-US" sz="1400" dirty="0">
                <a:solidFill>
                  <a:schemeClr val="tx1">
                    <a:lumMod val="75000"/>
                    <a:lumOff val="25000"/>
                  </a:schemeClr>
                </a:solidFill>
              </a:rPr>
              <a:t>Monitoring all other aspects of the university's Title IX compliance.</a:t>
            </a:r>
            <a:endParaRPr lang="en-US" sz="1400" dirty="0">
              <a:solidFill>
                <a:schemeClr val="tx1">
                  <a:lumMod val="75000"/>
                  <a:lumOff val="25000"/>
                </a:schemeClr>
              </a:solidFill>
              <a:cs typeface="Calibri"/>
            </a:endParaRPr>
          </a:p>
          <a:p>
            <a:pPr algn="ctr" defTabSz="914400">
              <a:lnSpc>
                <a:spcPct val="90000"/>
              </a:lnSpc>
              <a:spcAft>
                <a:spcPts val="600"/>
              </a:spcAft>
              <a:buClr>
                <a:schemeClr val="accent1"/>
              </a:buClr>
              <a:buFont typeface="Calibri" panose="020F0502020204030204" pitchFamily="34" charset="0"/>
            </a:pPr>
            <a:r>
              <a:rPr lang="en-US" sz="1400" b="1" dirty="0">
                <a:solidFill>
                  <a:schemeClr val="tx1">
                    <a:lumMod val="75000"/>
                    <a:lumOff val="25000"/>
                  </a:schemeClr>
                </a:solidFill>
              </a:rPr>
              <a:t>Shanna Campise, Title IX/Section 504 Coordinator</a:t>
            </a:r>
            <a:br>
              <a:rPr lang="en-US" sz="1400" b="1" dirty="0"/>
            </a:br>
            <a:r>
              <a:rPr lang="en-US" sz="1400" dirty="0">
                <a:solidFill>
                  <a:schemeClr val="tx1">
                    <a:lumMod val="75000"/>
                    <a:lumOff val="25000"/>
                  </a:schemeClr>
                </a:solidFill>
              </a:rPr>
              <a:t>5555 Greenwich Rd. </a:t>
            </a:r>
            <a:br>
              <a:rPr lang="en-US" sz="1400" dirty="0"/>
            </a:br>
            <a:r>
              <a:rPr lang="en-US" sz="1400" dirty="0">
                <a:solidFill>
                  <a:schemeClr val="tx1">
                    <a:lumMod val="75000"/>
                    <a:lumOff val="25000"/>
                  </a:schemeClr>
                </a:solidFill>
              </a:rPr>
              <a:t>Virginia Beach, VA  23462</a:t>
            </a:r>
            <a:br>
              <a:rPr lang="en-US" sz="1400" dirty="0"/>
            </a:br>
            <a:r>
              <a:rPr lang="en-US" sz="1400" dirty="0">
                <a:solidFill>
                  <a:schemeClr val="tx1">
                    <a:lumMod val="75000"/>
                    <a:lumOff val="25000"/>
                  </a:schemeClr>
                </a:solidFill>
              </a:rPr>
              <a:t>(757) 994-1054</a:t>
            </a:r>
            <a:br>
              <a:rPr lang="en-US" sz="1400" dirty="0"/>
            </a:br>
            <a:r>
              <a:rPr lang="en-US" sz="1400" dirty="0">
                <a:solidFill>
                  <a:schemeClr val="tx1">
                    <a:lumMod val="75000"/>
                    <a:lumOff val="25000"/>
                  </a:schemeClr>
                </a:solidFill>
                <a:hlinkClick r:id="rId3">
                  <a:extLst>
                    <a:ext uri="{A12FA001-AC4F-418D-AE19-62706E023703}">
                      <ahyp:hlinkClr xmlns:ahyp="http://schemas.microsoft.com/office/drawing/2018/hyperlinkcolor" val="tx"/>
                    </a:ext>
                  </a:extLst>
                </a:hlinkClick>
              </a:rPr>
              <a:t>TitleIX_coordinator@ecpi.edu</a:t>
            </a:r>
            <a:endParaRPr lang="en-US" sz="1400" dirty="0">
              <a:solidFill>
                <a:schemeClr val="tx1">
                  <a:lumMod val="75000"/>
                  <a:lumOff val="25000"/>
                </a:schemeClr>
              </a:solidFill>
              <a:cs typeface="Calibri"/>
            </a:endParaRPr>
          </a:p>
          <a:p>
            <a:pPr defTabSz="914400">
              <a:lnSpc>
                <a:spcPct val="90000"/>
              </a:lnSpc>
              <a:spcAft>
                <a:spcPts val="600"/>
              </a:spcAft>
              <a:buClr>
                <a:schemeClr val="accent1"/>
              </a:buClr>
              <a:buFont typeface="Calibri" panose="020F0502020204030204" pitchFamily="34" charset="0"/>
            </a:pPr>
            <a:endParaRPr lang="en-US" sz="1100">
              <a:solidFill>
                <a:schemeClr val="tx1">
                  <a:lumMod val="75000"/>
                  <a:lumOff val="25000"/>
                </a:schemeClr>
              </a:solidFill>
              <a:cs typeface="Calibri"/>
            </a:endParaRPr>
          </a:p>
          <a:p>
            <a:pPr defTabSz="914400">
              <a:lnSpc>
                <a:spcPct val="90000"/>
              </a:lnSpc>
              <a:spcAft>
                <a:spcPts val="600"/>
              </a:spcAft>
              <a:buClr>
                <a:schemeClr val="accent1"/>
              </a:buClr>
              <a:buFont typeface="Calibri" panose="020F0502020204030204" pitchFamily="34" charset="0"/>
            </a:pPr>
            <a:endParaRPr lang="en-US" sz="1100">
              <a:solidFill>
                <a:schemeClr val="tx1">
                  <a:lumMod val="75000"/>
                  <a:lumOff val="25000"/>
                </a:schemeClr>
              </a:solidFill>
            </a:endParaRPr>
          </a:p>
        </p:txBody>
      </p:sp>
      <p:sp>
        <p:nvSpPr>
          <p:cNvPr id="17" name="Slide Number Placeholder 16" hidden="1">
            <a:extLst>
              <a:ext uri="{FF2B5EF4-FFF2-40B4-BE49-F238E27FC236}">
                <a16:creationId xmlns:a16="http://schemas.microsoft.com/office/drawing/2014/main" id="{5A242BC2-4B46-001A-ADF6-0A234169E6C8}"/>
              </a:ext>
            </a:extLst>
          </p:cNvPr>
          <p:cNvSpPr>
            <a:spLocks noGrp="1"/>
          </p:cNvSpPr>
          <p:nvPr>
            <p:ph type="sldNum" sz="quarter" idx="12"/>
          </p:nvPr>
        </p:nvSpPr>
        <p:spPr/>
        <p:txBody>
          <a:bodyPr/>
          <a:lstStyle/>
          <a:p>
            <a:pPr>
              <a:spcAft>
                <a:spcPts val="600"/>
              </a:spcAft>
            </a:pPr>
            <a:fld id="{EEE45049-454C-6D42-86D5-08D43B421C01}" type="slidenum">
              <a:rPr lang="en-US" smtClean="0"/>
              <a:pPr>
                <a:spcAft>
                  <a:spcPts val="600"/>
                </a:spcAft>
              </a:pPr>
              <a:t>9</a:t>
            </a:fld>
            <a:endParaRPr lang="en-US"/>
          </a:p>
        </p:txBody>
      </p:sp>
    </p:spTree>
    <p:extLst>
      <p:ext uri="{BB962C8B-B14F-4D97-AF65-F5344CB8AC3E}">
        <p14:creationId xmlns:p14="http://schemas.microsoft.com/office/powerpoint/2010/main" val="74487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eCDAA">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hemeCDAA" id="{F79CC53D-E10B-4F8C-9430-AF286260A549}" vid="{12726A3E-757E-43BC-96F1-99759E935AA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11</Slides>
  <Notes>9</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ThemeCDAA</vt:lpstr>
      <vt:lpstr>Title IX- Sexual Misconduct Policy ECPI University is committed to providing a teaching, learning, and working environment that is free from sexual harassment and sexual misconduct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10</cp:revision>
  <dcterms:created xsi:type="dcterms:W3CDTF">2024-01-08T15:06:17Z</dcterms:created>
  <dcterms:modified xsi:type="dcterms:W3CDTF">2024-01-08T18:15:09Z</dcterms:modified>
</cp:coreProperties>
</file>